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Lst>
  <p:notesMasterIdLst>
    <p:notesMasterId r:id="rId18"/>
  </p:notesMasterIdLst>
  <p:sldIdLst>
    <p:sldId id="299" r:id="rId2"/>
    <p:sldId id="301" r:id="rId3"/>
    <p:sldId id="300" r:id="rId4"/>
    <p:sldId id="2076136801" r:id="rId5"/>
    <p:sldId id="312" r:id="rId6"/>
    <p:sldId id="302" r:id="rId7"/>
    <p:sldId id="308" r:id="rId8"/>
    <p:sldId id="311" r:id="rId9"/>
    <p:sldId id="303" r:id="rId10"/>
    <p:sldId id="307" r:id="rId11"/>
    <p:sldId id="313" r:id="rId12"/>
    <p:sldId id="304" r:id="rId13"/>
    <p:sldId id="306" r:id="rId14"/>
    <p:sldId id="309" r:id="rId15"/>
    <p:sldId id="310" r:id="rId16"/>
    <p:sldId id="305"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egoe UI Light" panose="020B0502040204020203" pitchFamily="34" charset="0"/>
      <p:regular r:id="rId35"/>
      <p:italic r:id="rId36"/>
    </p:embeddedFont>
    <p:embeddedFont>
      <p:font typeface="Segoe UI Semibold" panose="020B0702040204020203" pitchFamily="34" charset="0"/>
      <p:bold r:id="rId37"/>
      <p:boldItalic r:id="rId38"/>
    </p:embeddedFont>
    <p:embeddedFont>
      <p:font typeface="Space Grotesk" pitchFamily="2" charset="0"/>
      <p:regular r:id="rId39"/>
      <p:bold r:id="rId40"/>
    </p:embeddedFont>
    <p:embeddedFont>
      <p:font typeface="Space Grotesk Medium" pitchFamily="2"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id="{FBAC04BA-B92C-FC47-972C-B1B4268589A5}">
          <p14:sldIdLst>
            <p14:sldId id="299"/>
          </p14:sldIdLst>
        </p14:section>
        <p14:section name="Microsoft Conf" id="{C0BFDBF4-DBFF-4BAD-A0B8-7C8DCB6CC380}">
          <p14:sldIdLst>
            <p14:sldId id="301"/>
            <p14:sldId id="300"/>
            <p14:sldId id="2076136801"/>
            <p14:sldId id="312"/>
            <p14:sldId id="302"/>
            <p14:sldId id="308"/>
            <p14:sldId id="311"/>
            <p14:sldId id="303"/>
            <p14:sldId id="307"/>
            <p14:sldId id="313"/>
            <p14:sldId id="304"/>
            <p14:sldId id="306"/>
            <p14:sldId id="309"/>
            <p14:sldId id="310"/>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3F8"/>
    <a:srgbClr val="502BD3"/>
    <a:srgbClr val="8661C5"/>
    <a:srgbClr val="ED35D1"/>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1854D-79FC-4309-8058-EE9BC2B02FCD}" v="60" dt="2023-11-03T16:05:15.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1" autoAdjust="0"/>
    <p:restoredTop sz="77692" autoAdjust="0"/>
  </p:normalViewPr>
  <p:slideViewPr>
    <p:cSldViewPr snapToGrid="0">
      <p:cViewPr varScale="1">
        <p:scale>
          <a:sx n="86" d="100"/>
          <a:sy n="86" d="100"/>
        </p:scale>
        <p:origin x="19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microsoft.com/office/2015/10/relationships/revisionInfo" Target="revisionInfo.xml"/><Relationship Id="rId20" Type="http://schemas.openxmlformats.org/officeDocument/2006/relationships/font" Target="fonts/font2.fntdata"/><Relationship Id="rId41" Type="http://schemas.openxmlformats.org/officeDocument/2006/relationships/font" Target="fonts/font2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Javier Suarez</a:t>
            </a:r>
          </a:p>
          <a:p>
            <a:endParaRPr lang="en-US"/>
          </a:p>
          <a:p>
            <a:r>
              <a:rPr lang="en-US"/>
              <a:t>Hello everyone and welcome to this session, my name is Javier Suarez and I’m a Microsoft MAUI engineering and I'm joined by my good friend Jorge Cantón, who is Research Director at Plain Concepts. Plain Concepts is the company behind the technology that we are going to discuss today.</a:t>
            </a:r>
          </a:p>
          <a:p>
            <a:endParaRPr lang="en-US"/>
          </a:p>
          <a:p>
            <a:r>
              <a:rPr lang="en-US"/>
              <a:t>Ok, Let’s begin without further delay, In this session, we will learn how to build 3D apps with .Net MAUI and Evergine. Evergine is an industrial cross-platform graphics engine that you can use now together with .Net MAUI. Perhaps you've considered creating an e-comerce mobile app with 3d models for its products or a shopping mall mobile app that allows users to explore a 3D map. The ability to include 3D assets in .NET MAUI has been one of the most requested features within the .NET MAUI community. Now, all of this and more is possible with .NET MAUI and Evergine.</a:t>
            </a: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283597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Jorge Canton</a:t>
            </a:r>
          </a:p>
          <a:p>
            <a:endParaRPr lang="en-US" dirty="0"/>
          </a:p>
          <a:p>
            <a:r>
              <a:rPr lang="en-US" dirty="0"/>
              <a:t>This is the design of our e-commerce </a:t>
            </a:r>
            <a:r>
              <a:rPr lang="en-US" dirty="0" err="1"/>
              <a:t>movile</a:t>
            </a:r>
            <a:r>
              <a:rPr lang="en-US" dirty="0"/>
              <a:t> app, Fun fact, all the images of this demo were automatically generated using AI. All regarding the AI is so crazy now :), Well, we have 3 different screens, home or main screen, a gallery view with a collection of sneakers and a product detail view. Where users can explore a product from different angles, change its color and size and add it to cart. So The third screen contains the 3D canvas and the users will be able to interact with it changing the color.</a:t>
            </a:r>
          </a:p>
          <a:p>
            <a:endParaRPr lang="en-US" dirty="0"/>
          </a:p>
          <a:p>
            <a:r>
              <a:rPr lang="en-US" dirty="0"/>
              <a:t>Alright, let's switch to Visual Studio 2022.</a:t>
            </a:r>
            <a:endParaRPr lang="es-E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93576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Cantón</a:t>
            </a:r>
          </a:p>
          <a:p>
            <a:endParaRPr lang="en-US"/>
          </a:p>
          <a:p>
            <a:r>
              <a:rPr lang="en-US"/>
              <a:t>Now Let me introduce you to the first commercial application created using .Net MAUI and Evergine. </a:t>
            </a:r>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96726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Canton</a:t>
            </a:r>
          </a:p>
          <a:p>
            <a:endParaRPr lang="en-US"/>
          </a:p>
          <a:p>
            <a:r>
              <a:rPr lang="en-US"/>
              <a:t>Brain is mobile app for Android and IOS focused on mental health. It provides users with a collection of psychological assessment tests that they can use to evaluate themself. All the user interface was created using .Net MAUI combined with a 3D virtual avatar using all the power of Evergine. When a user opens the application, he will be welcomed by this virtual avatar and you can speak with him. To achieve that, Brain uses OpenAI technology to add intelligence to the avatar and Microsoft Cognitive Services to reproduce its human-like voice. In this video you can see how all theses technologies fit seamlessly.</a:t>
            </a:r>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4015390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Jorge Canton</a:t>
            </a:r>
          </a:p>
          <a:p>
            <a:endParaRPr lang="en-US" dirty="0"/>
          </a:p>
          <a:p>
            <a:r>
              <a:rPr lang="en-US" dirty="0"/>
              <a:t>And that's all.  We would like to share some interesting resources with you, and we hope you enjoyed this session.</a:t>
            </a:r>
          </a:p>
          <a:p>
            <a:endParaRPr lang="en-US" dirty="0"/>
          </a:p>
          <a:p>
            <a:r>
              <a:rPr lang="en-US" dirty="0"/>
              <a:t>Javier Suarez</a:t>
            </a:r>
          </a:p>
          <a:p>
            <a:endParaRPr lang="en-US" dirty="0"/>
          </a:p>
          <a:p>
            <a:r>
              <a:rPr lang="en-US" dirty="0"/>
              <a:t>We are excited to see what you can create by combining </a:t>
            </a:r>
            <a:r>
              <a:rPr lang="en-US" dirty="0" err="1"/>
              <a:t>Evergine</a:t>
            </a:r>
            <a:r>
              <a:rPr lang="en-US" dirty="0"/>
              <a:t> and .NET MAUI.</a:t>
            </a:r>
          </a:p>
          <a:p>
            <a:r>
              <a:rPr lang="en-US" dirty="0"/>
              <a:t>Happy coding! bye</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266077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Javier Suarez</a:t>
            </a:r>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1753868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Cantón</a:t>
            </a:r>
          </a:p>
          <a:p>
            <a:endParaRPr lang="en-US"/>
          </a:p>
          <a:p>
            <a:r>
              <a:rPr lang="en-US"/>
              <a:t>Evergine is an industrial cross-platform 3D engine developed in C sharp. Evergine is being used on industries such us aerospace, architecture, healtcare, energy or entertainment among others. In this video you can see some examples.</a:t>
            </a:r>
          </a:p>
          <a:p>
            <a:endParaRPr lang="en-US"/>
          </a:p>
          <a:p>
            <a:r>
              <a:rPr lang="en-US"/>
              <a:t>Like digital twin, virtual training, holographic events or industrial simulations. All of these project are using Evergine right now. Once of the most important feature of Evergine, it's so flexibible to integrate with other tecnologies, so you can use it to enhance your both new and existing applications with 3D content. And now in the latest version of the Engine you can use .Net MAUI as well.</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45849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Cantón</a:t>
            </a:r>
          </a:p>
          <a:p>
            <a:endParaRPr lang="en-US"/>
          </a:p>
          <a:p>
            <a:r>
              <a:rPr lang="en-US"/>
              <a:t>Let's take a closer look at the Evergine architecture. Evergine includes binding pretty much any graphics library, DirectX 11/ 12, OpenGL, Vulkan, Metal and WebGL and comming soon WebGPU too. </a:t>
            </a:r>
          </a:p>
          <a:p>
            <a:r>
              <a:rPr lang="en-US"/>
              <a:t>Written in C#, Evergine is committed to keeping pace with the latest .NET versions and tools, ensuring the best possible experience for our users. On top of this architecture, Evergine includes integration with a wide range of platforms including Windows, Android, Linux, IOS, Web and augmented reality and virtual reality platform such as Hololens, Meta Quest or Pico. So you can use Evergine as a cross-platform 3D tier to make your apps.</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308881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Canton</a:t>
            </a:r>
          </a:p>
          <a:p>
            <a:endParaRPr lang="en-US"/>
          </a:p>
          <a:p>
            <a:r>
              <a:rPr lang="en-US"/>
              <a:t>And Finally, we are going to talk about the license. Evergine is completely free to use, with no licensing fees and no royalties, making it suitable (adecuado) for both commercial and non-comercial projects. For the other side, to be clear, Evergine's business model revolves around providing additional services such as:</a:t>
            </a:r>
          </a:p>
          <a:p>
            <a:endParaRPr lang="en-US"/>
          </a:p>
          <a:p>
            <a:r>
              <a:rPr lang="en-US"/>
              <a:t>- Priority support: The engineering team provide assitance and technical support for any questions or problems you may have using Evergine.</a:t>
            </a:r>
          </a:p>
          <a:p>
            <a:endParaRPr lang="en-US"/>
          </a:p>
          <a:p>
            <a:r>
              <a:rPr lang="en-US"/>
              <a:t>- Source code Access: That give you total access to the engine source code.</a:t>
            </a:r>
          </a:p>
          <a:p>
            <a:endParaRPr lang="en-US"/>
          </a:p>
          <a:p>
            <a:r>
              <a:rPr lang="en-US"/>
              <a:t>- And Professional Sevices that includes training sessions, one to one session, proof of concepts and new features according to your needs.</a:t>
            </a:r>
          </a:p>
          <a:p>
            <a:endParaRPr lang="en-US"/>
          </a:p>
          <a:p>
            <a:r>
              <a:rPr lang="en-US"/>
              <a:t>That is all, but if you have any question you can checkout the Evergine website or write an email to info@evergine.com</a:t>
            </a: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49503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Cantón</a:t>
            </a:r>
          </a:p>
          <a:p>
            <a:endParaRPr lang="en-US"/>
          </a:p>
          <a:p>
            <a:r>
              <a:rPr lang="en-US"/>
              <a:t>Now, We are going to start with our first project using .Net MAUI and Evergine from scratch. </a:t>
            </a:r>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55563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Jorge Canton</a:t>
            </a:r>
          </a:p>
          <a:p>
            <a:endParaRPr lang="en-US" dirty="0"/>
          </a:p>
          <a:p>
            <a:r>
              <a:rPr lang="en-US" dirty="0"/>
              <a:t>The goal for this demo is to create a mobile app using </a:t>
            </a:r>
            <a:r>
              <a:rPr lang="en-US" dirty="0" err="1"/>
              <a:t>.Net</a:t>
            </a:r>
            <a:r>
              <a:rPr lang="en-US" dirty="0"/>
              <a:t> MAUI that include 3D assets. To do so, we are going to extend the default </a:t>
            </a:r>
            <a:r>
              <a:rPr lang="en-US" dirty="0" err="1"/>
              <a:t>.Net</a:t>
            </a:r>
            <a:r>
              <a:rPr lang="en-US" dirty="0"/>
              <a:t> MAUI template project with 3D content. </a:t>
            </a:r>
          </a:p>
          <a:p>
            <a:endParaRPr lang="en-US" dirty="0"/>
          </a:p>
          <a:p>
            <a:r>
              <a:rPr lang="en-US" dirty="0"/>
              <a:t>Let’s me share my screen with you. Once you have installed </a:t>
            </a:r>
            <a:r>
              <a:rPr lang="en-US" dirty="0" err="1"/>
              <a:t>Evergine</a:t>
            </a:r>
            <a:r>
              <a:rPr lang="en-US" dirty="0"/>
              <a:t> on your windows PC. The first that you see will be </a:t>
            </a:r>
            <a:r>
              <a:rPr lang="en-US" dirty="0" err="1"/>
              <a:t>Evergine</a:t>
            </a:r>
            <a:r>
              <a:rPr lang="en-US" dirty="0"/>
              <a:t> launcher. The </a:t>
            </a:r>
            <a:r>
              <a:rPr lang="en-US" dirty="0" err="1"/>
              <a:t>Evergine</a:t>
            </a:r>
            <a:r>
              <a:rPr lang="en-US" dirty="0"/>
              <a:t> launcher allows you manage the different engine versions, open and update projects and provide you and quick access to documentation and samples. But we are going to start from the beginning, so we are going to push the button “Add new Project” here.  And now we need to type our Project name, we use “My first Project”, the Project location and the </a:t>
            </a:r>
            <a:r>
              <a:rPr lang="en-US" dirty="0" err="1"/>
              <a:t>Evergine</a:t>
            </a:r>
            <a:r>
              <a:rPr lang="en-US" dirty="0"/>
              <a:t> </a:t>
            </a:r>
            <a:r>
              <a:rPr lang="en-US" dirty="0" err="1"/>
              <a:t>versión</a:t>
            </a:r>
            <a:r>
              <a:rPr lang="en-US" dirty="0"/>
              <a:t> that we want to use. And finally, we need to select the </a:t>
            </a:r>
            <a:r>
              <a:rPr lang="en-US" dirty="0" err="1"/>
              <a:t>platfoms</a:t>
            </a:r>
            <a:r>
              <a:rPr lang="en-US" dirty="0"/>
              <a:t> and template that we want to use for our Project. Now we going to use the platform filter to search the MAUI template and we check this Project template to add to our Project.</a:t>
            </a:r>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61437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Javier Suarez</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374824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Jorge Canton</a:t>
            </a:r>
          </a:p>
          <a:p>
            <a:endParaRPr lang="en-US"/>
          </a:p>
          <a:p>
            <a:r>
              <a:rPr lang="en-US"/>
              <a:t>In the previous demo, we demostrated how to create a .Net MAUI application containing 3D content. Now I'd like to show you a more complex demo where users can interact with the 3D content. This demo is use to showcase an e-commerce mobile application and how to comunicate betwen .Net MAUI to Evergine 3D content.</a:t>
            </a:r>
            <a:endParaRPr lang="es-ES"/>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58288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6434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275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151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958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700" r:id="rId5"/>
    <p:sldLayoutId id="2147483680" r:id="rId6"/>
    <p:sldLayoutId id="2147483681" r:id="rId7"/>
    <p:sldLayoutId id="2147483682" r:id="rId8"/>
    <p:sldLayoutId id="2147483678"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get-dotnet-8"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aka.ms/get-dotnet-8" TargetMode="External"/><Relationship Id="rId7" Type="http://schemas.openxmlformats.org/officeDocument/2006/relationships/image" Target="../media/image4.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EvergineTeam/EverSneaks" TargetMode="External"/><Relationship Id="rId4" Type="http://schemas.openxmlformats.org/officeDocument/2006/relationships/hyperlink" Target="https://github.com/Jorgemagic/MAUIDot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4E69F3-9071-D873-3526-EDE18B33DB02}"/>
              </a:ext>
            </a:extLst>
          </p:cNvPr>
          <p:cNvSpPr>
            <a:spLocks noGrp="1"/>
          </p:cNvSpPr>
          <p:nvPr>
            <p:ph type="title"/>
          </p:nvPr>
        </p:nvSpPr>
        <p:spPr>
          <a:xfrm>
            <a:off x="2135988" y="1613093"/>
            <a:ext cx="7920023" cy="2025631"/>
          </a:xfrm>
        </p:spPr>
        <p:txBody>
          <a:bodyPr>
            <a:noAutofit/>
          </a:bodyPr>
          <a:lstStyle/>
          <a:p>
            <a:pPr algn="ctr"/>
            <a:r>
              <a:rPr lang="en-US" sz="6600" dirty="0"/>
              <a:t>Download .NET 8</a:t>
            </a:r>
            <a:br>
              <a:rPr lang="en-US" sz="6600" dirty="0"/>
            </a:br>
            <a:endParaRPr lang="en-US" sz="6600" dirty="0"/>
          </a:p>
        </p:txBody>
      </p:sp>
      <p:sp>
        <p:nvSpPr>
          <p:cNvPr id="5" name="Text Placeholder 4">
            <a:extLst>
              <a:ext uri="{FF2B5EF4-FFF2-40B4-BE49-F238E27FC236}">
                <a16:creationId xmlns:a16="http://schemas.microsoft.com/office/drawing/2014/main" id="{D8C06A88-37EE-409B-3935-3F6C4FE1C198}"/>
              </a:ext>
            </a:extLst>
          </p:cNvPr>
          <p:cNvSpPr>
            <a:spLocks noGrp="1"/>
          </p:cNvSpPr>
          <p:nvPr>
            <p:ph type="body" idx="1"/>
          </p:nvPr>
        </p:nvSpPr>
        <p:spPr>
          <a:xfrm>
            <a:off x="1540777" y="3258296"/>
            <a:ext cx="9110444" cy="1500187"/>
          </a:xfrm>
        </p:spPr>
        <p:txBody>
          <a:bodyPr>
            <a:normAutofit/>
          </a:bodyPr>
          <a:lstStyle/>
          <a:p>
            <a:pPr algn="ctr"/>
            <a:r>
              <a:rPr lang="en-US" sz="5400" dirty="0">
                <a:hlinkClick r:id="rId2"/>
              </a:rPr>
              <a:t>https://aka.ms/get-dotnet-8</a:t>
            </a:r>
            <a:r>
              <a:rPr lang="en-US" sz="5400" dirty="0"/>
              <a:t> </a:t>
            </a:r>
          </a:p>
        </p:txBody>
      </p:sp>
    </p:spTree>
    <p:extLst>
      <p:ext uri="{BB962C8B-B14F-4D97-AF65-F5344CB8AC3E}">
        <p14:creationId xmlns:p14="http://schemas.microsoft.com/office/powerpoint/2010/main" val="1767585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BD9478C1-8727-6AF3-FA8F-B5EB12FF4A01}"/>
              </a:ext>
            </a:extLst>
          </p:cNvPr>
          <p:cNvSpPr/>
          <p:nvPr/>
        </p:nvSpPr>
        <p:spPr>
          <a:xfrm>
            <a:off x="5634018" y="2694504"/>
            <a:ext cx="1064323" cy="601189"/>
          </a:xfrm>
          <a:prstGeom prst="rightArrow">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TextBox 7">
            <a:extLst>
              <a:ext uri="{FF2B5EF4-FFF2-40B4-BE49-F238E27FC236}">
                <a16:creationId xmlns:a16="http://schemas.microsoft.com/office/drawing/2014/main" id="{AD10E2E8-AC18-A018-10E8-3580F606C1AD}"/>
              </a:ext>
            </a:extLst>
          </p:cNvPr>
          <p:cNvSpPr txBox="1"/>
          <p:nvPr/>
        </p:nvSpPr>
        <p:spPr>
          <a:xfrm>
            <a:off x="5465866" y="3413817"/>
            <a:ext cx="1400629" cy="646331"/>
          </a:xfrm>
          <a:prstGeom prst="rect">
            <a:avLst/>
          </a:prstGeom>
          <a:noFill/>
        </p:spPr>
        <p:txBody>
          <a:bodyPr wrap="square" rtlCol="0">
            <a:spAutoFit/>
          </a:bodyPr>
          <a:lstStyle/>
          <a:p>
            <a:pPr algn="ctr"/>
            <a:r>
              <a:rPr lang="en-US">
                <a:latin typeface="Space Grotesk" pitchFamily="2" charset="0"/>
                <a:cs typeface="Space Grotesk" pitchFamily="2" charset="0"/>
              </a:rPr>
              <a:t>Convert to 3D</a:t>
            </a:r>
          </a:p>
        </p:txBody>
      </p:sp>
      <p:pic>
        <p:nvPicPr>
          <p:cNvPr id="3" name=" 2023-11-02 16-10-02">
            <a:hlinkClick r:id="" action="ppaction://media"/>
            <a:extLst>
              <a:ext uri="{FF2B5EF4-FFF2-40B4-BE49-F238E27FC236}">
                <a16:creationId xmlns:a16="http://schemas.microsoft.com/office/drawing/2014/main" id="{9C77071C-920A-B8BE-A26F-65EFA8C711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25686" y="762950"/>
            <a:ext cx="2895339" cy="506596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7BD59EC7-5DD3-BDF0-2C02-131AB67A4A24}"/>
              </a:ext>
            </a:extLst>
          </p:cNvPr>
          <p:cNvPicPr>
            <a:picLocks noChangeAspect="1"/>
          </p:cNvPicPr>
          <p:nvPr/>
        </p:nvPicPr>
        <p:blipFill>
          <a:blip r:embed="rId6"/>
          <a:stretch>
            <a:fillRect/>
          </a:stretch>
        </p:blipFill>
        <p:spPr>
          <a:xfrm>
            <a:off x="2117859" y="762472"/>
            <a:ext cx="2856968" cy="5065964"/>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F87B2405-C707-4F0A-E49E-4AD172C520E1}"/>
              </a:ext>
            </a:extLst>
          </p:cNvPr>
          <p:cNvSpPr txBox="1"/>
          <p:nvPr/>
        </p:nvSpPr>
        <p:spPr>
          <a:xfrm>
            <a:off x="1754554" y="6260120"/>
            <a:ext cx="8682892" cy="369332"/>
          </a:xfrm>
          <a:prstGeom prst="rect">
            <a:avLst/>
          </a:prstGeom>
          <a:noFill/>
        </p:spPr>
        <p:txBody>
          <a:bodyPr wrap="square" rtlCol="0">
            <a:spAutoFit/>
          </a:bodyPr>
          <a:lstStyle/>
          <a:p>
            <a:pPr algn="ctr"/>
            <a:r>
              <a:rPr lang="en-US" sz="1800" b="1" u="sng">
                <a:solidFill>
                  <a:schemeClr val="tx2"/>
                </a:solidFill>
              </a:rPr>
              <a:t>Source:</a:t>
            </a:r>
            <a:r>
              <a:rPr lang="en-US" sz="1800" u="sng">
                <a:solidFill>
                  <a:srgbClr val="502BD3"/>
                </a:solidFill>
              </a:rPr>
              <a:t> https://github.com/Jorgemagic/MAUIDotnetBot</a:t>
            </a:r>
            <a:endParaRPr lang="en-US"/>
          </a:p>
        </p:txBody>
      </p:sp>
    </p:spTree>
    <p:extLst>
      <p:ext uri="{BB962C8B-B14F-4D97-AF65-F5344CB8AC3E}">
        <p14:creationId xmlns:p14="http://schemas.microsoft.com/office/powerpoint/2010/main" val="14085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How it works</a:t>
            </a:r>
          </a:p>
        </p:txBody>
      </p:sp>
      <p:sp>
        <p:nvSpPr>
          <p:cNvPr id="3" name="Rectangle 2">
            <a:extLst>
              <a:ext uri="{FF2B5EF4-FFF2-40B4-BE49-F238E27FC236}">
                <a16:creationId xmlns:a16="http://schemas.microsoft.com/office/drawing/2014/main" id="{6BF3E027-AE59-8097-EE70-D9DEFE70F3AD}"/>
              </a:ext>
            </a:extLst>
          </p:cNvPr>
          <p:cNvSpPr/>
          <p:nvPr/>
        </p:nvSpPr>
        <p:spPr>
          <a:xfrm>
            <a:off x="2241974" y="3365654"/>
            <a:ext cx="1571105" cy="885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EvergineView</a:t>
            </a:r>
            <a:endParaRPr lang="en-US" dirty="0"/>
          </a:p>
        </p:txBody>
      </p:sp>
      <p:sp>
        <p:nvSpPr>
          <p:cNvPr id="5" name="Rectangle 4">
            <a:extLst>
              <a:ext uri="{FF2B5EF4-FFF2-40B4-BE49-F238E27FC236}">
                <a16:creationId xmlns:a16="http://schemas.microsoft.com/office/drawing/2014/main" id="{47A15D15-A68C-40FF-CFAD-719FEEA167BA}"/>
              </a:ext>
            </a:extLst>
          </p:cNvPr>
          <p:cNvSpPr/>
          <p:nvPr/>
        </p:nvSpPr>
        <p:spPr>
          <a:xfrm>
            <a:off x="5478395" y="2131213"/>
            <a:ext cx="2287385" cy="885306"/>
          </a:xfrm>
          <a:prstGeom prst="rect">
            <a:avLst/>
          </a:prstGeom>
          <a:solidFill>
            <a:schemeClr val="accent5">
              <a:lumMod val="75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EvergineViewHandler</a:t>
            </a:r>
            <a:endParaRPr lang="es-ES" dirty="0"/>
          </a:p>
          <a:p>
            <a:pPr algn="ctr"/>
            <a:r>
              <a:rPr lang="en-US" sz="1600" i="1" dirty="0"/>
              <a:t>(</a:t>
            </a:r>
            <a:r>
              <a:rPr lang="en-US" sz="1600" i="1" dirty="0" err="1"/>
              <a:t>AndroidSurfaceView</a:t>
            </a:r>
            <a:r>
              <a:rPr lang="en-US" sz="1600" i="1" dirty="0"/>
              <a:t>)</a:t>
            </a:r>
          </a:p>
          <a:p>
            <a:pPr algn="ctr"/>
            <a:r>
              <a:rPr lang="en-US" sz="1600" dirty="0"/>
              <a:t>Vulkan</a:t>
            </a:r>
          </a:p>
        </p:txBody>
      </p:sp>
      <p:sp>
        <p:nvSpPr>
          <p:cNvPr id="6" name="Rectangle 5">
            <a:extLst>
              <a:ext uri="{FF2B5EF4-FFF2-40B4-BE49-F238E27FC236}">
                <a16:creationId xmlns:a16="http://schemas.microsoft.com/office/drawing/2014/main" id="{4401A590-995C-6BE4-490C-9E2B7AEEF2F5}"/>
              </a:ext>
            </a:extLst>
          </p:cNvPr>
          <p:cNvSpPr/>
          <p:nvPr/>
        </p:nvSpPr>
        <p:spPr>
          <a:xfrm>
            <a:off x="5478394" y="3365654"/>
            <a:ext cx="2287385" cy="885306"/>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EvergineViewHandler</a:t>
            </a:r>
            <a:endParaRPr lang="es-ES" dirty="0"/>
          </a:p>
          <a:p>
            <a:pPr algn="ctr"/>
            <a:r>
              <a:rPr lang="en-US" sz="1600" i="1" dirty="0"/>
              <a:t>(</a:t>
            </a:r>
            <a:r>
              <a:rPr lang="en-US" sz="1600" i="1" dirty="0" err="1"/>
              <a:t>SwapChain</a:t>
            </a:r>
            <a:r>
              <a:rPr lang="en-US" sz="1600" i="1" dirty="0"/>
              <a:t>)</a:t>
            </a:r>
          </a:p>
          <a:p>
            <a:pPr algn="ctr"/>
            <a:r>
              <a:rPr lang="en-US" sz="1600"/>
              <a:t>Metal</a:t>
            </a:r>
            <a:endParaRPr lang="en-US" sz="1600" dirty="0"/>
          </a:p>
        </p:txBody>
      </p:sp>
      <p:sp>
        <p:nvSpPr>
          <p:cNvPr id="7" name="Rectangle 6">
            <a:extLst>
              <a:ext uri="{FF2B5EF4-FFF2-40B4-BE49-F238E27FC236}">
                <a16:creationId xmlns:a16="http://schemas.microsoft.com/office/drawing/2014/main" id="{19CBA9B1-AB35-1F27-BA75-71CCA0F26BD0}"/>
              </a:ext>
            </a:extLst>
          </p:cNvPr>
          <p:cNvSpPr/>
          <p:nvPr/>
        </p:nvSpPr>
        <p:spPr>
          <a:xfrm>
            <a:off x="5478394" y="4540519"/>
            <a:ext cx="2287385" cy="885306"/>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EvergineViewHandler</a:t>
            </a:r>
            <a:endParaRPr lang="es-ES" dirty="0"/>
          </a:p>
          <a:p>
            <a:pPr algn="ctr"/>
            <a:r>
              <a:rPr lang="en-US" sz="1600" i="1" dirty="0"/>
              <a:t>(</a:t>
            </a:r>
            <a:r>
              <a:rPr lang="en-US" sz="1600" i="1" dirty="0" err="1"/>
              <a:t>SwapChainPanel</a:t>
            </a:r>
            <a:r>
              <a:rPr lang="en-US" sz="1600" i="1" dirty="0"/>
              <a:t>)</a:t>
            </a:r>
          </a:p>
          <a:p>
            <a:pPr algn="ctr"/>
            <a:r>
              <a:rPr lang="en-US" sz="1600" dirty="0"/>
              <a:t>DirectX</a:t>
            </a:r>
          </a:p>
        </p:txBody>
      </p:sp>
      <p:cxnSp>
        <p:nvCxnSpPr>
          <p:cNvPr id="11" name="Connector: Elbow 10">
            <a:extLst>
              <a:ext uri="{FF2B5EF4-FFF2-40B4-BE49-F238E27FC236}">
                <a16:creationId xmlns:a16="http://schemas.microsoft.com/office/drawing/2014/main" id="{F8F83E95-C1CE-0720-1BED-E90729F7C87C}"/>
              </a:ext>
            </a:extLst>
          </p:cNvPr>
          <p:cNvCxnSpPr>
            <a:stCxn id="3" idx="3"/>
            <a:endCxn id="5" idx="1"/>
          </p:cNvCxnSpPr>
          <p:nvPr/>
        </p:nvCxnSpPr>
        <p:spPr>
          <a:xfrm flipV="1">
            <a:off x="3813079" y="2573866"/>
            <a:ext cx="1665316" cy="12344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7011A2B-53AB-2814-96BA-3599E452C211}"/>
              </a:ext>
            </a:extLst>
          </p:cNvPr>
          <p:cNvCxnSpPr>
            <a:stCxn id="3" idx="3"/>
            <a:endCxn id="7" idx="1"/>
          </p:cNvCxnSpPr>
          <p:nvPr/>
        </p:nvCxnSpPr>
        <p:spPr>
          <a:xfrm>
            <a:off x="3813079" y="3808307"/>
            <a:ext cx="1665315" cy="11748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4B4B0F-853F-0142-F7DC-9386E3A84325}"/>
              </a:ext>
            </a:extLst>
          </p:cNvPr>
          <p:cNvCxnSpPr>
            <a:stCxn id="3" idx="3"/>
            <a:endCxn id="6" idx="1"/>
          </p:cNvCxnSpPr>
          <p:nvPr/>
        </p:nvCxnSpPr>
        <p:spPr>
          <a:xfrm>
            <a:off x="3813079" y="3808307"/>
            <a:ext cx="1665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0BDB8D3-3556-6546-0E7D-C820BA219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754" y="2212955"/>
            <a:ext cx="721821" cy="721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company, ios, logo icon - Free download on Iconfinder">
            <a:extLst>
              <a:ext uri="{FF2B5EF4-FFF2-40B4-BE49-F238E27FC236}">
                <a16:creationId xmlns:a16="http://schemas.microsoft.com/office/drawing/2014/main" id="{0D99263A-58B2-7C76-9798-378959EE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5409" y="3365654"/>
            <a:ext cx="838891" cy="838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4113389-0AB8-7C0E-7075-17D9D6153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372" y="4707466"/>
            <a:ext cx="697498" cy="76477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3EF86B97-1F01-9985-BFDB-77062782BF65}"/>
              </a:ext>
            </a:extLst>
          </p:cNvPr>
          <p:cNvSpPr txBox="1">
            <a:spLocks/>
          </p:cNvSpPr>
          <p:nvPr/>
        </p:nvSpPr>
        <p:spPr>
          <a:xfrm>
            <a:off x="2241974" y="4250960"/>
            <a:ext cx="1665315" cy="49391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r>
              <a:rPr lang="en-US" sz="1400" dirty="0" err="1">
                <a:latin typeface="Open Sans" panose="020B0606030504020204" pitchFamily="34" charset="0"/>
                <a:cs typeface="Open Sans" panose="020B0606030504020204" pitchFamily="34" charset="0"/>
              </a:rPr>
              <a:t>Evergine</a:t>
            </a:r>
            <a:r>
              <a:rPr lang="en-US" sz="1400" dirty="0">
                <a:latin typeface="Open Sans" panose="020B0606030504020204" pitchFamily="34" charset="0"/>
                <a:cs typeface="Open Sans" panose="020B0606030504020204" pitchFamily="34" charset="0"/>
              </a:rPr>
              <a:t> Application</a:t>
            </a:r>
          </a:p>
        </p:txBody>
      </p:sp>
    </p:spTree>
    <p:extLst>
      <p:ext uri="{BB962C8B-B14F-4D97-AF65-F5344CB8AC3E}">
        <p14:creationId xmlns:p14="http://schemas.microsoft.com/office/powerpoint/2010/main" val="385349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Demo</a:t>
            </a:r>
          </a:p>
        </p:txBody>
      </p:sp>
      <p:sp>
        <p:nvSpPr>
          <p:cNvPr id="3" name="Text Placeholder 2">
            <a:extLst>
              <a:ext uri="{FF2B5EF4-FFF2-40B4-BE49-F238E27FC236}">
                <a16:creationId xmlns:a16="http://schemas.microsoft.com/office/drawing/2014/main" id="{4A761EA3-8892-1A18-0093-B4B79F737056}"/>
              </a:ext>
            </a:extLst>
          </p:cNvPr>
          <p:cNvSpPr>
            <a:spLocks noGrp="1"/>
          </p:cNvSpPr>
          <p:nvPr>
            <p:ph type="body" idx="1"/>
          </p:nvPr>
        </p:nvSpPr>
        <p:spPr/>
        <p:txBody>
          <a:bodyPr/>
          <a:lstStyle/>
          <a:p>
            <a:r>
              <a:rPr lang="es-ES"/>
              <a:t>MAUI and Evergine showcase app</a:t>
            </a:r>
            <a:endParaRPr lang="en-US"/>
          </a:p>
        </p:txBody>
      </p:sp>
    </p:spTree>
    <p:extLst>
      <p:ext uri="{BB962C8B-B14F-4D97-AF65-F5344CB8AC3E}">
        <p14:creationId xmlns:p14="http://schemas.microsoft.com/office/powerpoint/2010/main" val="53904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5FB8FB0-65A9-1CC7-1B3F-DD1C0FBACDDD}"/>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TextBox 1">
            <a:extLst>
              <a:ext uri="{FF2B5EF4-FFF2-40B4-BE49-F238E27FC236}">
                <a16:creationId xmlns:a16="http://schemas.microsoft.com/office/drawing/2014/main" id="{2E59DD62-6E99-4903-01DF-A7E9F81EA529}"/>
              </a:ext>
            </a:extLst>
          </p:cNvPr>
          <p:cNvSpPr txBox="1"/>
          <p:nvPr/>
        </p:nvSpPr>
        <p:spPr>
          <a:xfrm>
            <a:off x="1754554" y="6260120"/>
            <a:ext cx="8682892" cy="369332"/>
          </a:xfrm>
          <a:prstGeom prst="rect">
            <a:avLst/>
          </a:prstGeom>
          <a:noFill/>
        </p:spPr>
        <p:txBody>
          <a:bodyPr wrap="square" rtlCol="0">
            <a:spAutoFit/>
          </a:bodyPr>
          <a:lstStyle/>
          <a:p>
            <a:pPr algn="ctr"/>
            <a:r>
              <a:rPr lang="en-US" sz="1800" b="1" u="sng">
                <a:solidFill>
                  <a:schemeClr val="tx2"/>
                </a:solidFill>
              </a:rPr>
              <a:t>Source:</a:t>
            </a:r>
            <a:r>
              <a:rPr lang="en-US" sz="1800" u="sng">
                <a:solidFill>
                  <a:srgbClr val="502BD3"/>
                </a:solidFill>
              </a:rPr>
              <a:t> https://github.com/EvergineTeam/EverSneaks</a:t>
            </a:r>
            <a:endParaRPr lang="en-US"/>
          </a:p>
        </p:txBody>
      </p:sp>
    </p:spTree>
    <p:extLst>
      <p:ext uri="{BB962C8B-B14F-4D97-AF65-F5344CB8AC3E}">
        <p14:creationId xmlns:p14="http://schemas.microsoft.com/office/powerpoint/2010/main" val="316771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a:t>Customer story</a:t>
            </a:r>
            <a:endParaRPr lang="en-US" dirty="0"/>
          </a:p>
        </p:txBody>
      </p:sp>
      <p:sp>
        <p:nvSpPr>
          <p:cNvPr id="3" name="Text Placeholder 2">
            <a:extLst>
              <a:ext uri="{FF2B5EF4-FFF2-40B4-BE49-F238E27FC236}">
                <a16:creationId xmlns:a16="http://schemas.microsoft.com/office/drawing/2014/main" id="{4A761EA3-8892-1A18-0093-B4B79F737056}"/>
              </a:ext>
            </a:extLst>
          </p:cNvPr>
          <p:cNvSpPr>
            <a:spLocks noGrp="1"/>
          </p:cNvSpPr>
          <p:nvPr>
            <p:ph type="body" idx="1"/>
          </p:nvPr>
        </p:nvSpPr>
        <p:spPr/>
        <p:txBody>
          <a:bodyPr/>
          <a:lstStyle/>
          <a:p>
            <a:r>
              <a:rPr lang="es-ES"/>
              <a:t>Brain – Thera4all</a:t>
            </a:r>
            <a:endParaRPr lang="en-US"/>
          </a:p>
        </p:txBody>
      </p:sp>
    </p:spTree>
    <p:extLst>
      <p:ext uri="{BB962C8B-B14F-4D97-AF65-F5344CB8AC3E}">
        <p14:creationId xmlns:p14="http://schemas.microsoft.com/office/powerpoint/2010/main" val="46392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phone&#10;&#10;Description automatically generated">
            <a:extLst>
              <a:ext uri="{FF2B5EF4-FFF2-40B4-BE49-F238E27FC236}">
                <a16:creationId xmlns:a16="http://schemas.microsoft.com/office/drawing/2014/main" id="{9FAFB86E-D4AF-5AED-F5BD-8C50ACD6B21F}"/>
              </a:ext>
            </a:extLst>
          </p:cNvPr>
          <p:cNvPicPr>
            <a:picLocks noChangeAspect="1"/>
          </p:cNvPicPr>
          <p:nvPr/>
        </p:nvPicPr>
        <p:blipFill>
          <a:blip r:embed="rId5"/>
          <a:stretch>
            <a:fillRect/>
          </a:stretch>
        </p:blipFill>
        <p:spPr>
          <a:xfrm>
            <a:off x="6287406" y="1124857"/>
            <a:ext cx="2197826" cy="4884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erson looking to the side&#10;&#10;Description automatically generated">
            <a:extLst>
              <a:ext uri="{FF2B5EF4-FFF2-40B4-BE49-F238E27FC236}">
                <a16:creationId xmlns:a16="http://schemas.microsoft.com/office/drawing/2014/main" id="{0E7D382B-C4C0-3E47-B73C-0CB02D1B407D}"/>
              </a:ext>
            </a:extLst>
          </p:cNvPr>
          <p:cNvPicPr>
            <a:picLocks noChangeAspect="1"/>
          </p:cNvPicPr>
          <p:nvPr/>
        </p:nvPicPr>
        <p:blipFill>
          <a:blip r:embed="rId6"/>
          <a:stretch>
            <a:fillRect/>
          </a:stretch>
        </p:blipFill>
        <p:spPr>
          <a:xfrm>
            <a:off x="3602264" y="1124859"/>
            <a:ext cx="2197826" cy="4884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descr="A blue and black logo&#10;&#10;Description automatically generated">
            <a:extLst>
              <a:ext uri="{FF2B5EF4-FFF2-40B4-BE49-F238E27FC236}">
                <a16:creationId xmlns:a16="http://schemas.microsoft.com/office/drawing/2014/main" id="{D57F96C6-2CAF-00A9-4CC5-D59C7D4B9D0F}"/>
              </a:ext>
            </a:extLst>
          </p:cNvPr>
          <p:cNvPicPr>
            <a:picLocks noChangeAspect="1"/>
          </p:cNvPicPr>
          <p:nvPr/>
        </p:nvPicPr>
        <p:blipFill>
          <a:blip r:embed="rId7"/>
          <a:stretch>
            <a:fillRect/>
          </a:stretch>
        </p:blipFill>
        <p:spPr>
          <a:xfrm>
            <a:off x="1038861" y="2532742"/>
            <a:ext cx="1497640" cy="1180733"/>
          </a:xfrm>
          <a:prstGeom prst="rect">
            <a:avLst/>
          </a:prstGeom>
        </p:spPr>
      </p:pic>
      <p:sp>
        <p:nvSpPr>
          <p:cNvPr id="23" name="TextBox 22">
            <a:extLst>
              <a:ext uri="{FF2B5EF4-FFF2-40B4-BE49-F238E27FC236}">
                <a16:creationId xmlns:a16="http://schemas.microsoft.com/office/drawing/2014/main" id="{1EB0E576-5353-5CF5-C669-550BC1B301F7}"/>
              </a:ext>
            </a:extLst>
          </p:cNvPr>
          <p:cNvSpPr txBox="1"/>
          <p:nvPr/>
        </p:nvSpPr>
        <p:spPr>
          <a:xfrm>
            <a:off x="349977" y="3767853"/>
            <a:ext cx="2344057" cy="400110"/>
          </a:xfrm>
          <a:prstGeom prst="rect">
            <a:avLst/>
          </a:prstGeom>
          <a:noFill/>
        </p:spPr>
        <p:txBody>
          <a:bodyPr wrap="square" rtlCol="0">
            <a:spAutoFit/>
          </a:bodyPr>
          <a:lstStyle/>
          <a:p>
            <a:pPr algn="ctr"/>
            <a:r>
              <a:rPr lang="en-US" sz="2000" b="1" i="1">
                <a:solidFill>
                  <a:schemeClr val="bg1">
                    <a:lumMod val="50000"/>
                  </a:schemeClr>
                </a:solidFill>
              </a:rPr>
              <a:t>Thera4All</a:t>
            </a:r>
          </a:p>
        </p:txBody>
      </p:sp>
      <p:pic>
        <p:nvPicPr>
          <p:cNvPr id="2" name="Beta internal Android.mp4">
            <a:hlinkClick r:id="" action="ppaction://media"/>
            <a:extLst>
              <a:ext uri="{FF2B5EF4-FFF2-40B4-BE49-F238E27FC236}">
                <a16:creationId xmlns:a16="http://schemas.microsoft.com/office/drawing/2014/main" id="{90C83803-254F-1497-CAFA-F3884063477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72548" y="1124856"/>
            <a:ext cx="2205521" cy="4884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59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A9DB-38EB-57FE-C100-3EB918E10C8A}"/>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idx="1"/>
          </p:nvPr>
        </p:nvSpPr>
        <p:spPr>
          <a:xfrm>
            <a:off x="609600" y="1825624"/>
            <a:ext cx="10708105" cy="4647365"/>
          </a:xfrm>
        </p:spPr>
        <p:txBody>
          <a:bodyPr>
            <a:noAutofit/>
          </a:bodyPr>
          <a:lstStyle/>
          <a:p>
            <a:pPr marL="0" indent="0">
              <a:spcBef>
                <a:spcPts val="3000"/>
              </a:spcBef>
              <a:buNone/>
            </a:pPr>
            <a:r>
              <a:rPr lang="en-US" sz="2200" dirty="0" err="1"/>
              <a:t>Evergine</a:t>
            </a:r>
            <a:br>
              <a:rPr lang="en-US" sz="2200" dirty="0"/>
            </a:br>
            <a:r>
              <a:rPr lang="en-US" sz="2200" dirty="0">
                <a:effectLst/>
                <a:hlinkClick r:id="rId3" tooltip="https://aka.ms/get-dotnet-8"/>
              </a:rPr>
              <a:t>https://evergine.com/</a:t>
            </a:r>
            <a:endParaRPr lang="en-US" sz="2200" dirty="0">
              <a:effectLst/>
            </a:endParaRPr>
          </a:p>
          <a:p>
            <a:pPr marL="0" indent="0">
              <a:spcBef>
                <a:spcPts val="3000"/>
              </a:spcBef>
              <a:buNone/>
            </a:pPr>
            <a:r>
              <a:rPr lang="en-US" sz="2200" dirty="0" err="1"/>
              <a:t>.Net</a:t>
            </a:r>
            <a:r>
              <a:rPr lang="en-US" sz="2200" dirty="0"/>
              <a:t> blog post</a:t>
            </a:r>
            <a:br>
              <a:rPr lang="en-US" sz="2200" dirty="0"/>
            </a:br>
            <a:r>
              <a:rPr lang="en-US" sz="2200" u="sng" dirty="0">
                <a:solidFill>
                  <a:srgbClr val="502BD3"/>
                </a:solidFill>
              </a:rPr>
              <a:t>https://devblogs.microsoft.com/dotnet/dotnet-maui-3d-app-with-evergine/</a:t>
            </a:r>
          </a:p>
          <a:p>
            <a:pPr marL="0" indent="0">
              <a:spcBef>
                <a:spcPts val="3000"/>
              </a:spcBef>
              <a:buNone/>
            </a:pPr>
            <a:r>
              <a:rPr lang="en-US" sz="2200" dirty="0" err="1"/>
              <a:t>DotnetBot</a:t>
            </a:r>
            <a:r>
              <a:rPr lang="en-US" sz="2200" dirty="0"/>
              <a:t> demo code</a:t>
            </a:r>
            <a:br>
              <a:rPr lang="en-US" sz="2200" dirty="0"/>
            </a:br>
            <a:r>
              <a:rPr lang="en-US" sz="2200" dirty="0">
                <a:hlinkClick r:id="rId4"/>
              </a:rPr>
              <a:t>https://github.com/Jorgemagic/MAUIDotnet</a:t>
            </a:r>
            <a:endParaRPr lang="en-US" sz="2200" dirty="0"/>
          </a:p>
          <a:p>
            <a:pPr marL="0" indent="0">
              <a:spcBef>
                <a:spcPts val="3000"/>
              </a:spcBef>
              <a:buNone/>
            </a:pPr>
            <a:r>
              <a:rPr lang="en-US" sz="2200" dirty="0" err="1"/>
              <a:t>EverSneaks</a:t>
            </a:r>
            <a:r>
              <a:rPr lang="en-US" sz="2200" dirty="0"/>
              <a:t> Showcase code</a:t>
            </a:r>
            <a:br>
              <a:rPr lang="en-US" sz="2200" dirty="0"/>
            </a:br>
            <a:r>
              <a:rPr lang="en-US" sz="2200" u="sng" dirty="0">
                <a:solidFill>
                  <a:srgbClr val="502BD3"/>
                </a:solidFill>
                <a:hlinkClick r:id="rId5"/>
              </a:rPr>
              <a:t>https://github.com/EvergineTeam/EverSneaks</a:t>
            </a:r>
            <a:endParaRPr lang="en-US" sz="2200" u="sng" dirty="0">
              <a:solidFill>
                <a:srgbClr val="502BD3"/>
              </a:solidFill>
            </a:endParaRPr>
          </a:p>
          <a:p>
            <a:pPr marL="0" indent="0">
              <a:spcBef>
                <a:spcPts val="3000"/>
              </a:spcBef>
              <a:buNone/>
            </a:pPr>
            <a:r>
              <a:rPr lang="en-US" sz="2200" dirty="0" err="1"/>
              <a:t>CarRental</a:t>
            </a:r>
            <a:r>
              <a:rPr lang="en-US" sz="2200" dirty="0"/>
              <a:t> App UI Challenge</a:t>
            </a:r>
            <a:br>
              <a:rPr lang="en-US" sz="2200" dirty="0"/>
            </a:br>
            <a:r>
              <a:rPr lang="en-US" sz="2200" u="sng" dirty="0">
                <a:solidFill>
                  <a:srgbClr val="502BD3"/>
                </a:solidFill>
                <a:hlinkClick r:id="rId5"/>
              </a:rPr>
              <a:t>https://github.com/</a:t>
            </a:r>
            <a:r>
              <a:rPr lang="en-US" sz="2200" u="sng" dirty="0">
                <a:solidFill>
                  <a:srgbClr val="502BD3"/>
                </a:solidFill>
              </a:rPr>
              <a:t>jsuarezruiz/netmaui-carrental-app-challenge</a:t>
            </a:r>
          </a:p>
          <a:p>
            <a:pPr marL="0" indent="0">
              <a:spcBef>
                <a:spcPts val="3000"/>
              </a:spcBef>
              <a:buNone/>
            </a:pPr>
            <a:endParaRPr lang="en-US" sz="2200" u="sng" dirty="0">
              <a:solidFill>
                <a:srgbClr val="502BD3"/>
              </a:solidFill>
            </a:endParaRPr>
          </a:p>
        </p:txBody>
      </p:sp>
      <p:pic>
        <p:nvPicPr>
          <p:cNvPr id="5" name="Graphic 4">
            <a:extLst>
              <a:ext uri="{FF2B5EF4-FFF2-40B4-BE49-F238E27FC236}">
                <a16:creationId xmlns:a16="http://schemas.microsoft.com/office/drawing/2014/main" id="{4BD5B29B-D37A-0F55-E5FF-791D5010459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28711"/>
          <a:stretch/>
        </p:blipFill>
        <p:spPr>
          <a:xfrm>
            <a:off x="8528384" y="5616418"/>
            <a:ext cx="3663616" cy="509825"/>
          </a:xfrm>
          <a:prstGeom prst="rect">
            <a:avLst/>
          </a:prstGeom>
        </p:spPr>
      </p:pic>
      <p:pic>
        <p:nvPicPr>
          <p:cNvPr id="6" name="Picture 5">
            <a:extLst>
              <a:ext uri="{FF2B5EF4-FFF2-40B4-BE49-F238E27FC236}">
                <a16:creationId xmlns:a16="http://schemas.microsoft.com/office/drawing/2014/main" id="{8FB7AE80-78AF-AD6F-83B6-69E8BE69C15B}"/>
              </a:ext>
            </a:extLst>
          </p:cNvPr>
          <p:cNvPicPr>
            <a:picLocks noChangeAspect="1"/>
          </p:cNvPicPr>
          <p:nvPr/>
        </p:nvPicPr>
        <p:blipFill>
          <a:blip r:embed="rId8"/>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02900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5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600" y="609600"/>
            <a:ext cx="7918784" cy="3952875"/>
          </a:xfrm>
        </p:spPr>
        <p:txBody>
          <a:bodyPr/>
          <a:lstStyle/>
          <a:p>
            <a:r>
              <a:rPr lang="en-US"/>
              <a:t>Building 3D apps with .Net </a:t>
            </a:r>
            <a:r>
              <a:rPr lang="en-US" b="1"/>
              <a:t>MAUI</a:t>
            </a:r>
            <a:r>
              <a:rPr lang="en-US"/>
              <a:t> and </a:t>
            </a:r>
            <a:r>
              <a:rPr lang="en-US" b="1"/>
              <a:t>Evergine</a:t>
            </a:r>
            <a:endParaRPr lang="en-US" b="1" dirty="0"/>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endParaRPr lang="en-US"/>
          </a:p>
          <a:p>
            <a:r>
              <a:rPr lang="en-US"/>
              <a:t>Jorge Canton – </a:t>
            </a:r>
            <a:r>
              <a:rPr lang="en-US" i="1"/>
              <a:t>Plain Concepts</a:t>
            </a:r>
          </a:p>
          <a:p>
            <a:r>
              <a:rPr lang="en-US"/>
              <a:t>Javier Suarez – </a:t>
            </a:r>
            <a:r>
              <a:rPr lang="en-US" i="1"/>
              <a:t>Microsoft</a:t>
            </a:r>
          </a:p>
          <a:p>
            <a:endParaRPr lang="en-US" dirty="0"/>
          </a:p>
        </p:txBody>
      </p:sp>
    </p:spTree>
    <p:extLst>
      <p:ext uri="{BB962C8B-B14F-4D97-AF65-F5344CB8AC3E}">
        <p14:creationId xmlns:p14="http://schemas.microsoft.com/office/powerpoint/2010/main" val="215308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930137" y="1498797"/>
            <a:ext cx="4992578" cy="1805584"/>
          </a:xfrm>
        </p:spPr>
        <p:txBody>
          <a:bodyPr vert="horz" wrap="square" lIns="146275" tIns="91421" rIns="146275" bIns="91421" rtlCol="0" anchor="t">
            <a:spAutoFit/>
          </a:bodyPr>
          <a:lstStyle/>
          <a:p>
            <a:pPr marL="0" indent="0">
              <a:buNone/>
            </a:pPr>
            <a:r>
              <a:rPr lang="en-US" sz="1600" dirty="0">
                <a:cs typeface="Segoe UI"/>
              </a:rPr>
              <a:t>SDK-style projects</a:t>
            </a:r>
          </a:p>
          <a:p>
            <a:pPr marL="0" indent="0">
              <a:buNone/>
            </a:pPr>
            <a:r>
              <a:rPr lang="en-US" sz="1600" dirty="0">
                <a:cs typeface="Segoe UI"/>
              </a:rPr>
              <a:t>Single Project</a:t>
            </a:r>
          </a:p>
          <a:p>
            <a:pPr marL="0" indent="0">
              <a:buNone/>
            </a:pPr>
            <a:r>
              <a:rPr lang="en-US" sz="1600" dirty="0">
                <a:cs typeface="Segoe UI"/>
              </a:rPr>
              <a:t>CLI Support</a:t>
            </a:r>
          </a:p>
          <a:p>
            <a:pPr marL="0" indent="0">
              <a:buNone/>
            </a:pPr>
            <a:r>
              <a:rPr lang="en-US" sz="1600" dirty="0">
                <a:cs typeface="Segoe UI"/>
              </a:rPr>
              <a:t>Visual Studio Windows and Visual Studio Code</a:t>
            </a:r>
          </a:p>
          <a:p>
            <a:pPr marL="0" indent="0">
              <a:buNone/>
            </a:pPr>
            <a:r>
              <a:rPr lang="en-US" sz="1600" dirty="0">
                <a:cs typeface="Segoe UI"/>
              </a:rPr>
              <a:t>Hot Reload</a:t>
            </a:r>
          </a:p>
        </p:txBody>
      </p:sp>
      <p:sp>
        <p:nvSpPr>
          <p:cNvPr id="5" name="TextBox 4">
            <a:extLst>
              <a:ext uri="{FF2B5EF4-FFF2-40B4-BE49-F238E27FC236}">
                <a16:creationId xmlns:a16="http://schemas.microsoft.com/office/drawing/2014/main" id="{2B2A9897-6730-462A-A0FB-FAC52EB902D1}"/>
              </a:ext>
            </a:extLst>
          </p:cNvPr>
          <p:cNvSpPr txBox="1"/>
          <p:nvPr/>
        </p:nvSpPr>
        <p:spPr>
          <a:xfrm>
            <a:off x="1487526" y="3202826"/>
            <a:ext cx="3566459" cy="664327"/>
          </a:xfrm>
          <a:prstGeom prst="rect">
            <a:avLst/>
          </a:prstGeom>
          <a:solidFill>
            <a:schemeClr val="accent1"/>
          </a:solid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388633" y="1944554"/>
            <a:ext cx="1172529" cy="194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A59BA511-F11C-43EE-A2CF-F6FA89E4A545}"/>
              </a:ext>
            </a:extLst>
          </p:cNvPr>
          <p:cNvGrpSpPr/>
          <p:nvPr/>
        </p:nvGrpSpPr>
        <p:grpSpPr>
          <a:xfrm>
            <a:off x="2088501" y="1685715"/>
            <a:ext cx="2427002" cy="1408649"/>
            <a:chOff x="8111953" y="2017047"/>
            <a:chExt cx="2427505" cy="1408940"/>
          </a:xfrm>
        </p:grpSpPr>
        <p:sp>
          <p:nvSpPr>
            <p:cNvPr id="11" name="Rectangle 10">
              <a:extLst>
                <a:ext uri="{FF2B5EF4-FFF2-40B4-BE49-F238E27FC236}">
                  <a16:creationId xmlns:a16="http://schemas.microsoft.com/office/drawing/2014/main" id="{39F74018-FA88-4762-B5BF-EDDD6851FE55}"/>
                </a:ext>
              </a:extLst>
            </p:cNvPr>
            <p:cNvSpPr/>
            <p:nvPr/>
          </p:nvSpPr>
          <p:spPr bwMode="auto">
            <a:xfrm>
              <a:off x="8497202" y="2017047"/>
              <a:ext cx="848639" cy="1408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2" tIns="146275" rIns="182842" bIns="146275" numCol="1" spcCol="0" rtlCol="0" fromWordArt="0" anchor="t" anchorCtr="0" forceAA="0" compatLnSpc="1">
              <a:prstTxWarp prst="textNoShape">
                <a:avLst/>
              </a:prstTxWarp>
              <a:noAutofit/>
            </a:bodyPr>
            <a:lstStyle/>
            <a:p>
              <a:pPr algn="ctr" defTabSz="932247"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0B76F9-349C-416F-A610-DFBFA65AEB43}"/>
                </a:ext>
              </a:extLst>
            </p:cNvPr>
            <p:cNvSpPr txBox="1"/>
            <p:nvPr/>
          </p:nvSpPr>
          <p:spPr>
            <a:xfrm>
              <a:off x="8111953" y="2094694"/>
              <a:ext cx="1083178" cy="180086"/>
            </a:xfrm>
            <a:prstGeom prst="rect">
              <a:avLst/>
            </a:prstGeom>
            <a:noFill/>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DESKTOP</a:t>
              </a:r>
            </a:p>
          </p:txBody>
        </p:sp>
        <p:grpSp>
          <p:nvGrpSpPr>
            <p:cNvPr id="13" name="monitor 1" descr="monitor, desktop">
              <a:extLst>
                <a:ext uri="{FF2B5EF4-FFF2-40B4-BE49-F238E27FC236}">
                  <a16:creationId xmlns:a16="http://schemas.microsoft.com/office/drawing/2014/main" id="{2F682742-257F-4440-89D5-DC55C4538BFF}"/>
                </a:ext>
              </a:extLst>
            </p:cNvPr>
            <p:cNvGrpSpPr/>
            <p:nvPr/>
          </p:nvGrpSpPr>
          <p:grpSpPr>
            <a:xfrm>
              <a:off x="8118713" y="2438284"/>
              <a:ext cx="1128359" cy="919564"/>
              <a:chOff x="4233864" y="1827214"/>
              <a:chExt cx="403225" cy="328613"/>
            </a:xfrm>
          </p:grpSpPr>
          <p:sp>
            <p:nvSpPr>
              <p:cNvPr id="20" name="Freeform 53">
                <a:extLst>
                  <a:ext uri="{FF2B5EF4-FFF2-40B4-BE49-F238E27FC236}">
                    <a16:creationId xmlns:a16="http://schemas.microsoft.com/office/drawing/2014/main" id="{ABF1F185-E43D-4259-9E88-B9E0FFAD018D}"/>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1" name="Freeform 54">
                <a:extLst>
                  <a:ext uri="{FF2B5EF4-FFF2-40B4-BE49-F238E27FC236}">
                    <a16:creationId xmlns:a16="http://schemas.microsoft.com/office/drawing/2014/main" id="{B500E180-6E11-4CCE-A83E-7E02182E5C64}"/>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22" name="Freeform 173">
                <a:extLst>
                  <a:ext uri="{FF2B5EF4-FFF2-40B4-BE49-F238E27FC236}">
                    <a16:creationId xmlns:a16="http://schemas.microsoft.com/office/drawing/2014/main" id="{4D901543-F66A-462B-8F30-7B18551A41D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sp>
          <p:nvSpPr>
            <p:cNvPr id="14" name="TextBox 13">
              <a:extLst>
                <a:ext uri="{FF2B5EF4-FFF2-40B4-BE49-F238E27FC236}">
                  <a16:creationId xmlns:a16="http://schemas.microsoft.com/office/drawing/2014/main" id="{F14D9078-09AE-4DC6-8F94-1918252E9AE2}"/>
                </a:ext>
              </a:extLst>
            </p:cNvPr>
            <p:cNvSpPr txBox="1"/>
            <p:nvPr/>
          </p:nvSpPr>
          <p:spPr>
            <a:xfrm>
              <a:off x="9853528" y="2094964"/>
              <a:ext cx="685930" cy="180086"/>
            </a:xfrm>
            <a:prstGeom prst="rect">
              <a:avLst/>
            </a:prstGeom>
            <a:noFill/>
            <a:ln>
              <a:noFill/>
            </a:ln>
          </p:spPr>
          <p:txBody>
            <a:bodyPr wrap="square" lIns="0" tIns="0" rIns="0" bIns="0" rtlCol="0">
              <a:spAutoFit/>
            </a:bodyPr>
            <a:lstStyle/>
            <a:p>
              <a:pPr algn="ctr" defTabSz="914180">
                <a:lnSpc>
                  <a:spcPct val="90000"/>
                </a:lnSpc>
                <a:spcAft>
                  <a:spcPts val="600"/>
                </a:spcAft>
                <a:defRPr/>
              </a:pPr>
              <a:r>
                <a:rPr lang="en-US" sz="1300">
                  <a:latin typeface="Segoe UI Semibold" panose="020B0702040204020203" pitchFamily="34" charset="0"/>
                </a:rPr>
                <a:t>MOBILE</a:t>
              </a:r>
            </a:p>
          </p:txBody>
        </p:sp>
        <p:grpSp>
          <p:nvGrpSpPr>
            <p:cNvPr id="15" name="phone" descr="phone">
              <a:extLst>
                <a:ext uri="{FF2B5EF4-FFF2-40B4-BE49-F238E27FC236}">
                  <a16:creationId xmlns:a16="http://schemas.microsoft.com/office/drawing/2014/main" id="{2D6C4FA8-360D-45BA-8882-FFF45CA9525A}"/>
                </a:ext>
              </a:extLst>
            </p:cNvPr>
            <p:cNvGrpSpPr/>
            <p:nvPr/>
          </p:nvGrpSpPr>
          <p:grpSpPr>
            <a:xfrm>
              <a:off x="9911605" y="2438291"/>
              <a:ext cx="557122" cy="921857"/>
              <a:chOff x="7648576" y="1841501"/>
              <a:chExt cx="177806" cy="301625"/>
            </a:xfrm>
          </p:grpSpPr>
          <p:sp>
            <p:nvSpPr>
              <p:cNvPr id="16" name="Freeform 48">
                <a:extLst>
                  <a:ext uri="{FF2B5EF4-FFF2-40B4-BE49-F238E27FC236}">
                    <a16:creationId xmlns:a16="http://schemas.microsoft.com/office/drawing/2014/main" id="{9B23AAF6-9487-41C6-8DC1-4C14172F5FB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EE1BAACD-C7C4-49B6-B8D6-EA2007547BA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8" name="Freeform 50">
                <a:extLst>
                  <a:ext uri="{FF2B5EF4-FFF2-40B4-BE49-F238E27FC236}">
                    <a16:creationId xmlns:a16="http://schemas.microsoft.com/office/drawing/2014/main" id="{3BA7568A-896B-4C53-99E9-181A5EA8F3CA}"/>
                  </a:ext>
                </a:extLst>
              </p:cNvPr>
              <p:cNvSpPr>
                <a:spLocks/>
              </p:cNvSpPr>
              <p:nvPr/>
            </p:nvSpPr>
            <p:spPr bwMode="auto">
              <a:xfrm>
                <a:off x="7648582"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sp>
            <p:nvSpPr>
              <p:cNvPr id="19" name="Freeform 175">
                <a:extLst>
                  <a:ext uri="{FF2B5EF4-FFF2-40B4-BE49-F238E27FC236}">
                    <a16:creationId xmlns:a16="http://schemas.microsoft.com/office/drawing/2014/main" id="{484E0B39-BCBA-4617-A721-11BEBB1A99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24" tIns="44811" rIns="89624" bIns="44811" numCol="1" anchor="t" anchorCtr="0" compatLnSpc="1">
                <a:prstTxWarp prst="textNoShape">
                  <a:avLst/>
                </a:prstTxWarp>
              </a:bodyPr>
              <a:lstStyle/>
              <a:p>
                <a:pPr algn="ctr" defTabSz="896169" fontAlgn="base">
                  <a:defRPr/>
                </a:pPr>
                <a:endParaRPr lang="en-US" sz="1667">
                  <a:solidFill>
                    <a:srgbClr val="505050"/>
                  </a:solidFill>
                  <a:latin typeface="Segoe UI"/>
                </a:endParaRPr>
              </a:p>
            </p:txBody>
          </p:sp>
        </p:grpSp>
      </p:grpSp>
      <p:grpSp>
        <p:nvGrpSpPr>
          <p:cNvPr id="27" name="Group 26">
            <a:extLst>
              <a:ext uri="{FF2B5EF4-FFF2-40B4-BE49-F238E27FC236}">
                <a16:creationId xmlns:a16="http://schemas.microsoft.com/office/drawing/2014/main" id="{ECEB5BB1-9EEA-4A4B-90ED-822FAB6DE264}"/>
              </a:ext>
            </a:extLst>
          </p:cNvPr>
          <p:cNvGrpSpPr/>
          <p:nvPr/>
        </p:nvGrpSpPr>
        <p:grpSpPr>
          <a:xfrm>
            <a:off x="1487526" y="3929910"/>
            <a:ext cx="1754699" cy="664327"/>
            <a:chOff x="474924" y="2957810"/>
            <a:chExt cx="9253607" cy="3077297"/>
          </a:xfrm>
          <a:solidFill>
            <a:srgbClr val="00A4EF"/>
          </a:solidFill>
        </p:grpSpPr>
        <p:sp>
          <p:nvSpPr>
            <p:cNvPr id="25" name="TextBox 24">
              <a:extLst>
                <a:ext uri="{FF2B5EF4-FFF2-40B4-BE49-F238E27FC236}">
                  <a16:creationId xmlns:a16="http://schemas.microsoft.com/office/drawing/2014/main" id="{F464B13D-ECDB-4868-A7A0-9D0A1CA2AF07}"/>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26" name="TextBox 25">
              <a:extLst>
                <a:ext uri="{FF2B5EF4-FFF2-40B4-BE49-F238E27FC236}">
                  <a16:creationId xmlns:a16="http://schemas.microsoft.com/office/drawing/2014/main" id="{0DE719C6-101A-489B-8F14-48C6062AC11D}"/>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Windows</a:t>
              </a:r>
            </a:p>
          </p:txBody>
        </p:sp>
      </p:grpSp>
      <p:grpSp>
        <p:nvGrpSpPr>
          <p:cNvPr id="31" name="Group 30">
            <a:extLst>
              <a:ext uri="{FF2B5EF4-FFF2-40B4-BE49-F238E27FC236}">
                <a16:creationId xmlns:a16="http://schemas.microsoft.com/office/drawing/2014/main" id="{3C1A27D6-13BC-4252-B815-4E8D49A51482}"/>
              </a:ext>
            </a:extLst>
          </p:cNvPr>
          <p:cNvGrpSpPr/>
          <p:nvPr/>
        </p:nvGrpSpPr>
        <p:grpSpPr>
          <a:xfrm>
            <a:off x="1480905" y="4645719"/>
            <a:ext cx="1761321" cy="664327"/>
            <a:chOff x="474924" y="2957810"/>
            <a:chExt cx="9253607" cy="3077297"/>
          </a:xfrm>
          <a:solidFill>
            <a:srgbClr val="2C3E50"/>
          </a:solidFill>
        </p:grpSpPr>
        <p:sp>
          <p:nvSpPr>
            <p:cNvPr id="29" name="TextBox 28">
              <a:extLst>
                <a:ext uri="{FF2B5EF4-FFF2-40B4-BE49-F238E27FC236}">
                  <a16:creationId xmlns:a16="http://schemas.microsoft.com/office/drawing/2014/main" id="{CE016C4C-086A-48BD-9A4B-FFCE1417A6E1}"/>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0" name="TextBox 29">
              <a:extLst>
                <a:ext uri="{FF2B5EF4-FFF2-40B4-BE49-F238E27FC236}">
                  <a16:creationId xmlns:a16="http://schemas.microsoft.com/office/drawing/2014/main" id="{638EF1FE-1740-496A-87C9-60CA58846385}"/>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macOS</a:t>
              </a:r>
            </a:p>
          </p:txBody>
        </p:sp>
      </p:grpSp>
      <p:grpSp>
        <p:nvGrpSpPr>
          <p:cNvPr id="35" name="Group 34">
            <a:extLst>
              <a:ext uri="{FF2B5EF4-FFF2-40B4-BE49-F238E27FC236}">
                <a16:creationId xmlns:a16="http://schemas.microsoft.com/office/drawing/2014/main" id="{2844C7F4-492F-446C-BE6A-9DA71124F4ED}"/>
              </a:ext>
            </a:extLst>
          </p:cNvPr>
          <p:cNvGrpSpPr/>
          <p:nvPr/>
        </p:nvGrpSpPr>
        <p:grpSpPr>
          <a:xfrm>
            <a:off x="3297870" y="3927547"/>
            <a:ext cx="1754699" cy="664327"/>
            <a:chOff x="474924" y="2957810"/>
            <a:chExt cx="9253607" cy="3077297"/>
          </a:xfrm>
          <a:solidFill>
            <a:srgbClr val="B455B6"/>
          </a:solidFill>
        </p:grpSpPr>
        <p:sp>
          <p:nvSpPr>
            <p:cNvPr id="33" name="TextBox 32">
              <a:extLst>
                <a:ext uri="{FF2B5EF4-FFF2-40B4-BE49-F238E27FC236}">
                  <a16:creationId xmlns:a16="http://schemas.microsoft.com/office/drawing/2014/main" id="{AB9E99C8-552D-4BBE-B454-482818003B35}"/>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4" name="TextBox 33">
              <a:extLst>
                <a:ext uri="{FF2B5EF4-FFF2-40B4-BE49-F238E27FC236}">
                  <a16:creationId xmlns:a16="http://schemas.microsoft.com/office/drawing/2014/main" id="{B4C97505-D17B-433B-9600-077FAEEA7FAA}"/>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iOS</a:t>
              </a:r>
            </a:p>
          </p:txBody>
        </p:sp>
      </p:grpSp>
      <p:grpSp>
        <p:nvGrpSpPr>
          <p:cNvPr id="39" name="Group 38">
            <a:extLst>
              <a:ext uri="{FF2B5EF4-FFF2-40B4-BE49-F238E27FC236}">
                <a16:creationId xmlns:a16="http://schemas.microsoft.com/office/drawing/2014/main" id="{2EA59245-1170-41C9-9D0A-567D6BF47620}"/>
              </a:ext>
            </a:extLst>
          </p:cNvPr>
          <p:cNvGrpSpPr/>
          <p:nvPr/>
        </p:nvGrpSpPr>
        <p:grpSpPr>
          <a:xfrm>
            <a:off x="3299285" y="4637454"/>
            <a:ext cx="1754699" cy="664327"/>
            <a:chOff x="474924" y="2957810"/>
            <a:chExt cx="9253607" cy="3077297"/>
          </a:xfrm>
          <a:solidFill>
            <a:srgbClr val="77D065"/>
          </a:solidFill>
        </p:grpSpPr>
        <p:sp>
          <p:nvSpPr>
            <p:cNvPr id="37" name="TextBox 36">
              <a:extLst>
                <a:ext uri="{FF2B5EF4-FFF2-40B4-BE49-F238E27FC236}">
                  <a16:creationId xmlns:a16="http://schemas.microsoft.com/office/drawing/2014/main" id="{459F19CA-17DC-410F-B4B9-AF185962737D}"/>
                </a:ext>
              </a:extLst>
            </p:cNvPr>
            <p:cNvSpPr txBox="1"/>
            <p:nvPr/>
          </p:nvSpPr>
          <p:spPr>
            <a:xfrm>
              <a:off x="474924" y="2957810"/>
              <a:ext cx="9253607" cy="3077297"/>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04">
                <a:defRPr/>
              </a:pPr>
              <a:endParaRPr lang="en-US" sz="1333" b="1">
                <a:solidFill>
                  <a:srgbClr val="FFFFFF"/>
                </a:solidFill>
                <a:latin typeface="Segoe UI"/>
              </a:endParaRPr>
            </a:p>
          </p:txBody>
        </p:sp>
        <p:sp>
          <p:nvSpPr>
            <p:cNvPr id="38" name="TextBox 37">
              <a:extLst>
                <a:ext uri="{FF2B5EF4-FFF2-40B4-BE49-F238E27FC236}">
                  <a16:creationId xmlns:a16="http://schemas.microsoft.com/office/drawing/2014/main" id="{19856E43-1D63-4C31-9D18-0EB2AEBB6F52}"/>
                </a:ext>
              </a:extLst>
            </p:cNvPr>
            <p:cNvSpPr txBox="1"/>
            <p:nvPr/>
          </p:nvSpPr>
          <p:spPr>
            <a:xfrm>
              <a:off x="532407" y="3148827"/>
              <a:ext cx="9162736" cy="2618702"/>
            </a:xfrm>
            <a:prstGeom prst="rect">
              <a:avLst/>
            </a:prstGeom>
            <a:grp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2000">
                  <a:solidFill>
                    <a:srgbClr val="FFFFFF"/>
                  </a:solidFill>
                  <a:latin typeface="Segoe UI Semibold"/>
                  <a:cs typeface="Segoe UI Semibold"/>
                </a:rPr>
                <a:t>Android</a:t>
              </a:r>
            </a:p>
          </p:txBody>
        </p:sp>
      </p:grpSp>
      <p:sp>
        <p:nvSpPr>
          <p:cNvPr id="36" name="TextBox 35">
            <a:extLst>
              <a:ext uri="{FF2B5EF4-FFF2-40B4-BE49-F238E27FC236}">
                <a16:creationId xmlns:a16="http://schemas.microsoft.com/office/drawing/2014/main" id="{848069B7-72F2-4412-9490-6B27F7522FEF}"/>
              </a:ext>
            </a:extLst>
          </p:cNvPr>
          <p:cNvSpPr txBox="1"/>
          <p:nvPr/>
        </p:nvSpPr>
        <p:spPr>
          <a:xfrm>
            <a:off x="1470151" y="3263534"/>
            <a:ext cx="3531436" cy="565324"/>
          </a:xfrm>
          <a:prstGeom prst="rect">
            <a:avLst/>
          </a:prstGeom>
          <a:solidFill>
            <a:schemeClr val="accent1">
              <a:alpha val="10196"/>
            </a:schemeClr>
          </a:solidFill>
        </p:spPr>
        <p:txBody>
          <a:bodyPr wrap="square" lIns="238963" tIns="191169" rIns="238963" bIns="19116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04">
              <a:defRPr/>
            </a:pPr>
            <a:r>
              <a:rPr lang="en-US" sz="3000">
                <a:solidFill>
                  <a:srgbClr val="FFFFFF"/>
                </a:solidFill>
                <a:latin typeface="Segoe UI Semibold"/>
                <a:cs typeface="Segoe UI Semibold"/>
              </a:rPr>
              <a:t>.NET MAUI </a:t>
            </a:r>
          </a:p>
        </p:txBody>
      </p:sp>
      <p:sp>
        <p:nvSpPr>
          <p:cNvPr id="59" name="Text Placeholder 2">
            <a:extLst>
              <a:ext uri="{FF2B5EF4-FFF2-40B4-BE49-F238E27FC236}">
                <a16:creationId xmlns:a16="http://schemas.microsoft.com/office/drawing/2014/main" id="{5EE166D0-AC5D-4A45-ACDE-08D38C4FFAF1}"/>
              </a:ext>
            </a:extLst>
          </p:cNvPr>
          <p:cNvSpPr txBox="1">
            <a:spLocks/>
          </p:cNvSpPr>
          <p:nvPr/>
        </p:nvSpPr>
        <p:spPr>
          <a:xfrm>
            <a:off x="6930137" y="3897462"/>
            <a:ext cx="4992578" cy="2420368"/>
          </a:xfrm>
          <a:prstGeom prst="rect">
            <a:avLst/>
          </a:prstGeom>
          <a:solidFill>
            <a:srgbClr val="4A0851"/>
          </a:solidFill>
        </p:spPr>
        <p:txBody>
          <a:bodyPr vert="horz" wrap="square" lIns="146275" tIns="91421" rIns="146275" bIns="91421"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65" dirty="0">
                <a:solidFill>
                  <a:schemeClr val="bg1"/>
                </a:solidFill>
                <a:latin typeface="Segoe UI Light" panose="020B0502040204020203" pitchFamily="34" charset="0"/>
                <a:cs typeface="Segoe UI Light" panose="020B0502040204020203" pitchFamily="34" charset="0"/>
              </a:rPr>
              <a:t>File | New</a:t>
            </a:r>
          </a:p>
          <a:p>
            <a:pPr marL="457089" indent="-457089"/>
            <a:r>
              <a:rPr lang="en-US" sz="1372" dirty="0">
                <a:solidFill>
                  <a:schemeClr val="bg1"/>
                </a:solidFill>
                <a:latin typeface="Segoe UI"/>
                <a:cs typeface="Segoe UI"/>
              </a:rPr>
              <a:t>Multi-platform App UI (.NET)</a:t>
            </a:r>
          </a:p>
          <a:p>
            <a:pPr marL="457089" indent="-457089"/>
            <a:endParaRPr lang="en-US" sz="1372" dirty="0">
              <a:solidFill>
                <a:schemeClr val="bg1"/>
              </a:solidFill>
              <a:latin typeface="Segoe UI"/>
              <a:cs typeface="Segoe UI"/>
            </a:endParaRPr>
          </a:p>
          <a:p>
            <a:pPr marL="0" indent="0">
              <a:buNone/>
            </a:pPr>
            <a:r>
              <a:rPr lang="en-US" sz="1765" dirty="0">
                <a:solidFill>
                  <a:schemeClr val="bg1"/>
                </a:solidFill>
                <a:latin typeface="Segoe UI Light"/>
                <a:cs typeface="Segoe UI"/>
              </a:rPr>
              <a:t>CLI</a:t>
            </a:r>
          </a:p>
          <a:p>
            <a:pPr marL="335834" indent="-335834"/>
            <a:r>
              <a:rPr lang="en-US" sz="1372" dirty="0">
                <a:solidFill>
                  <a:schemeClr val="bg1"/>
                </a:solidFill>
                <a:latin typeface="Segoe UI"/>
                <a:cs typeface="Segoe UI"/>
              </a:rPr>
              <a:t>dotnet install </a:t>
            </a:r>
            <a:r>
              <a:rPr lang="en-US" sz="1372" dirty="0" err="1">
                <a:solidFill>
                  <a:schemeClr val="bg1"/>
                </a:solidFill>
                <a:latin typeface="Segoe UI"/>
                <a:cs typeface="Segoe UI"/>
              </a:rPr>
              <a:t>maui</a:t>
            </a:r>
            <a:endParaRPr lang="en-US" sz="1372" dirty="0">
              <a:solidFill>
                <a:schemeClr val="bg1"/>
              </a:solidFill>
            </a:endParaRPr>
          </a:p>
          <a:p>
            <a:pPr marL="335834" indent="-335834"/>
            <a:r>
              <a:rPr lang="en-US" sz="1372" dirty="0">
                <a:solidFill>
                  <a:schemeClr val="bg1"/>
                </a:solidFill>
                <a:latin typeface="Segoe UI"/>
                <a:cs typeface="Segoe UI"/>
              </a:rPr>
              <a:t>dotnet new </a:t>
            </a:r>
            <a:r>
              <a:rPr lang="en-US" sz="1372" dirty="0" err="1">
                <a:solidFill>
                  <a:schemeClr val="bg1"/>
                </a:solidFill>
                <a:latin typeface="Segoe UI"/>
                <a:cs typeface="Segoe UI"/>
              </a:rPr>
              <a:t>maui</a:t>
            </a:r>
            <a:endParaRPr lang="en-US" sz="1372" dirty="0">
              <a:solidFill>
                <a:schemeClr val="bg1"/>
              </a:solidFill>
              <a:latin typeface="Segoe UI"/>
              <a:cs typeface="Segoe UI"/>
            </a:endParaRPr>
          </a:p>
          <a:p>
            <a:pPr marL="335834" indent="-335834"/>
            <a:endParaRPr lang="en-US" sz="1372" dirty="0">
              <a:solidFill>
                <a:schemeClr val="bg1"/>
              </a:solidFill>
              <a:latin typeface="Segoe UI"/>
              <a:cs typeface="Segoe UI"/>
            </a:endParaRPr>
          </a:p>
          <a:p>
            <a:pPr marL="0" indent="0">
              <a:buNone/>
            </a:pPr>
            <a:r>
              <a:rPr lang="en-US" sz="1765" dirty="0">
                <a:solidFill>
                  <a:schemeClr val="bg1"/>
                </a:solidFill>
                <a:latin typeface="Segoe UI Light" panose="020B0502040204020203" pitchFamily="34" charset="0"/>
                <a:cs typeface="Segoe UI Light" panose="020B0502040204020203" pitchFamily="34" charset="0"/>
              </a:rPr>
              <a:t>Namespace </a:t>
            </a:r>
          </a:p>
          <a:p>
            <a:pPr marL="457089" indent="-457089"/>
            <a:r>
              <a:rPr lang="en-US" sz="1372" dirty="0" err="1">
                <a:solidFill>
                  <a:schemeClr val="bg1"/>
                </a:solidFill>
                <a:latin typeface="Segoe UI"/>
                <a:cs typeface="Segoe UI"/>
              </a:rPr>
              <a:t>Microsoft.Maui</a:t>
            </a:r>
            <a:r>
              <a:rPr lang="en-US" sz="1372" dirty="0">
                <a:solidFill>
                  <a:schemeClr val="bg1"/>
                </a:solidFill>
                <a:latin typeface="Segoe UI"/>
                <a:cs typeface="Segoe UI"/>
              </a:rPr>
              <a:t> </a:t>
            </a:r>
          </a:p>
        </p:txBody>
      </p:sp>
      <p:sp>
        <p:nvSpPr>
          <p:cNvPr id="8" name="Title 1">
            <a:extLst>
              <a:ext uri="{FF2B5EF4-FFF2-40B4-BE49-F238E27FC236}">
                <a16:creationId xmlns:a16="http://schemas.microsoft.com/office/drawing/2014/main" id="{A0D94E0A-925C-789D-F334-109F25A31D8B}"/>
              </a:ext>
            </a:extLst>
          </p:cNvPr>
          <p:cNvSpPr txBox="1">
            <a:spLocks/>
          </p:cNvSpPr>
          <p:nvPr/>
        </p:nvSpPr>
        <p:spPr>
          <a:xfrm>
            <a:off x="762000" y="761999"/>
            <a:ext cx="10972800" cy="82296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r>
              <a:rPr lang="en-US" dirty="0"/>
              <a:t>.NET MAUI</a:t>
            </a:r>
          </a:p>
        </p:txBody>
      </p:sp>
    </p:spTree>
    <p:extLst>
      <p:ext uri="{BB962C8B-B14F-4D97-AF65-F5344CB8AC3E}">
        <p14:creationId xmlns:p14="http://schemas.microsoft.com/office/powerpoint/2010/main" val="262658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36"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There were a huge number of requests…</a:t>
            </a:r>
          </a:p>
        </p:txBody>
      </p:sp>
      <p:pic>
        <p:nvPicPr>
          <p:cNvPr id="4" name="Picture 3">
            <a:extLst>
              <a:ext uri="{FF2B5EF4-FFF2-40B4-BE49-F238E27FC236}">
                <a16:creationId xmlns:a16="http://schemas.microsoft.com/office/drawing/2014/main" id="{FAC6F021-DD8B-3FBE-011C-41067CBAFE95}"/>
              </a:ext>
            </a:extLst>
          </p:cNvPr>
          <p:cNvPicPr>
            <a:picLocks noChangeAspect="1"/>
          </p:cNvPicPr>
          <p:nvPr/>
        </p:nvPicPr>
        <p:blipFill>
          <a:blip r:embed="rId3"/>
          <a:stretch>
            <a:fillRect/>
          </a:stretch>
        </p:blipFill>
        <p:spPr>
          <a:xfrm>
            <a:off x="399012" y="1524678"/>
            <a:ext cx="5411584" cy="2553912"/>
          </a:xfrm>
          <a:prstGeom prst="rect">
            <a:avLst/>
          </a:prstGeom>
        </p:spPr>
      </p:pic>
      <p:pic>
        <p:nvPicPr>
          <p:cNvPr id="9" name="Picture 8">
            <a:extLst>
              <a:ext uri="{FF2B5EF4-FFF2-40B4-BE49-F238E27FC236}">
                <a16:creationId xmlns:a16="http://schemas.microsoft.com/office/drawing/2014/main" id="{FE8857A2-0EBC-175A-AACA-603348C3826C}"/>
              </a:ext>
            </a:extLst>
          </p:cNvPr>
          <p:cNvPicPr>
            <a:picLocks noChangeAspect="1"/>
          </p:cNvPicPr>
          <p:nvPr/>
        </p:nvPicPr>
        <p:blipFill>
          <a:blip r:embed="rId4"/>
          <a:stretch>
            <a:fillRect/>
          </a:stretch>
        </p:blipFill>
        <p:spPr>
          <a:xfrm>
            <a:off x="399012" y="4303520"/>
            <a:ext cx="5351680" cy="2217814"/>
          </a:xfrm>
          <a:prstGeom prst="rect">
            <a:avLst/>
          </a:prstGeom>
        </p:spPr>
      </p:pic>
      <p:pic>
        <p:nvPicPr>
          <p:cNvPr id="13" name="Picture 12">
            <a:extLst>
              <a:ext uri="{FF2B5EF4-FFF2-40B4-BE49-F238E27FC236}">
                <a16:creationId xmlns:a16="http://schemas.microsoft.com/office/drawing/2014/main" id="{0F5F829A-CB10-1BA8-B923-B7011F642B1F}"/>
              </a:ext>
            </a:extLst>
          </p:cNvPr>
          <p:cNvPicPr>
            <a:picLocks noChangeAspect="1"/>
          </p:cNvPicPr>
          <p:nvPr/>
        </p:nvPicPr>
        <p:blipFill>
          <a:blip r:embed="rId5"/>
          <a:stretch>
            <a:fillRect/>
          </a:stretch>
        </p:blipFill>
        <p:spPr>
          <a:xfrm>
            <a:off x="6105736" y="4608313"/>
            <a:ext cx="5631580" cy="1962112"/>
          </a:xfrm>
          <a:prstGeom prst="rect">
            <a:avLst/>
          </a:prstGeom>
        </p:spPr>
      </p:pic>
      <p:pic>
        <p:nvPicPr>
          <p:cNvPr id="14" name="Picture 13">
            <a:extLst>
              <a:ext uri="{FF2B5EF4-FFF2-40B4-BE49-F238E27FC236}">
                <a16:creationId xmlns:a16="http://schemas.microsoft.com/office/drawing/2014/main" id="{45DF745F-4924-1BEA-E092-E81B95A643B1}"/>
              </a:ext>
            </a:extLst>
          </p:cNvPr>
          <p:cNvPicPr>
            <a:picLocks noChangeAspect="1"/>
          </p:cNvPicPr>
          <p:nvPr/>
        </p:nvPicPr>
        <p:blipFill>
          <a:blip r:embed="rId6"/>
          <a:stretch>
            <a:fillRect/>
          </a:stretch>
        </p:blipFill>
        <p:spPr>
          <a:xfrm>
            <a:off x="6105736" y="1315394"/>
            <a:ext cx="5631580" cy="3115290"/>
          </a:xfrm>
          <a:prstGeom prst="rect">
            <a:avLst/>
          </a:prstGeom>
        </p:spPr>
      </p:pic>
    </p:spTree>
    <p:extLst>
      <p:ext uri="{BB962C8B-B14F-4D97-AF65-F5344CB8AC3E}">
        <p14:creationId xmlns:p14="http://schemas.microsoft.com/office/powerpoint/2010/main" val="224767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a:t>What is Evergine?</a:t>
            </a:r>
            <a:endParaRPr lang="en-US" dirty="0"/>
          </a:p>
        </p:txBody>
      </p:sp>
      <p:pic>
        <p:nvPicPr>
          <p:cNvPr id="6" name="Evergine_Showreel">
            <a:hlinkClick r:id="" action="ppaction://media"/>
            <a:extLst>
              <a:ext uri="{FF2B5EF4-FFF2-40B4-BE49-F238E27FC236}">
                <a16:creationId xmlns:a16="http://schemas.microsoft.com/office/drawing/2014/main" id="{85F56F95-0BE2-E3E5-9742-5E3BF4AA02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7683" y="2026420"/>
            <a:ext cx="9616633" cy="347225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70341DB-7BCB-C869-07DC-00E8D07307C1}"/>
              </a:ext>
            </a:extLst>
          </p:cNvPr>
          <p:cNvPicPr>
            <a:picLocks noChangeAspect="1"/>
          </p:cNvPicPr>
          <p:nvPr/>
        </p:nvPicPr>
        <p:blipFill>
          <a:blip r:embed="rId6"/>
          <a:stretch>
            <a:fillRect/>
          </a:stretch>
        </p:blipFill>
        <p:spPr>
          <a:xfrm>
            <a:off x="4430195" y="5326174"/>
            <a:ext cx="3331607" cy="1665804"/>
          </a:xfrm>
          <a:prstGeom prst="rect">
            <a:avLst/>
          </a:prstGeom>
        </p:spPr>
      </p:pic>
    </p:spTree>
    <p:extLst>
      <p:ext uri="{BB962C8B-B14F-4D97-AF65-F5344CB8AC3E}">
        <p14:creationId xmlns:p14="http://schemas.microsoft.com/office/powerpoint/2010/main" val="36683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a:t>Evergine architecture</a:t>
            </a:r>
            <a:endParaRPr lang="en-US" dirty="0"/>
          </a:p>
        </p:txBody>
      </p:sp>
      <p:pic>
        <p:nvPicPr>
          <p:cNvPr id="4" name="Picture 3" descr="A screenshot of a computer&#10;&#10;Description automatically generated">
            <a:extLst>
              <a:ext uri="{FF2B5EF4-FFF2-40B4-BE49-F238E27FC236}">
                <a16:creationId xmlns:a16="http://schemas.microsoft.com/office/drawing/2014/main" id="{BD8D27B5-FD96-4E68-00E8-6FCE58A2C846}"/>
              </a:ext>
            </a:extLst>
          </p:cNvPr>
          <p:cNvPicPr>
            <a:picLocks noChangeAspect="1"/>
          </p:cNvPicPr>
          <p:nvPr/>
        </p:nvPicPr>
        <p:blipFill>
          <a:blip r:embed="rId3"/>
          <a:stretch>
            <a:fillRect/>
          </a:stretch>
        </p:blipFill>
        <p:spPr>
          <a:xfrm>
            <a:off x="2760215" y="1587353"/>
            <a:ext cx="6671570" cy="4661048"/>
          </a:xfrm>
          <a:prstGeom prst="rect">
            <a:avLst/>
          </a:prstGeom>
        </p:spPr>
      </p:pic>
    </p:spTree>
    <p:extLst>
      <p:ext uri="{BB962C8B-B14F-4D97-AF65-F5344CB8AC3E}">
        <p14:creationId xmlns:p14="http://schemas.microsoft.com/office/powerpoint/2010/main" val="128659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CACEF5-9A5B-9959-2A6F-0778C683B203}"/>
              </a:ext>
            </a:extLst>
          </p:cNvPr>
          <p:cNvSpPr/>
          <p:nvPr/>
        </p:nvSpPr>
        <p:spPr>
          <a:xfrm>
            <a:off x="4818741" y="2256971"/>
            <a:ext cx="2365829" cy="2612572"/>
          </a:xfrm>
          <a:prstGeom prst="roundRect">
            <a:avLst/>
          </a:prstGeom>
          <a:solidFill>
            <a:srgbClr val="A073F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a:latin typeface="Space Grotesk" pitchFamily="2" charset="0"/>
                <a:cs typeface="Space Grotesk" pitchFamily="2" charset="0"/>
              </a:rPr>
              <a:t>No Licensing fees</a:t>
            </a:r>
            <a:endParaRPr lang="en-US" sz="2400">
              <a:latin typeface="Space Grotesk" pitchFamily="2" charset="0"/>
              <a:cs typeface="Space Grotesk" pitchFamily="2" charset="0"/>
            </a:endParaRPr>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a:t>Evergine’s use</a:t>
            </a:r>
            <a:endParaRPr lang="en-US" dirty="0"/>
          </a:p>
        </p:txBody>
      </p:sp>
      <p:sp>
        <p:nvSpPr>
          <p:cNvPr id="3" name="Rectangle: Rounded Corners 2">
            <a:extLst>
              <a:ext uri="{FF2B5EF4-FFF2-40B4-BE49-F238E27FC236}">
                <a16:creationId xmlns:a16="http://schemas.microsoft.com/office/drawing/2014/main" id="{D7A79256-1000-F464-5EE3-64D9A557A28D}"/>
              </a:ext>
            </a:extLst>
          </p:cNvPr>
          <p:cNvSpPr/>
          <p:nvPr/>
        </p:nvSpPr>
        <p:spPr>
          <a:xfrm>
            <a:off x="1698167" y="2275114"/>
            <a:ext cx="2365829" cy="2612572"/>
          </a:xfrm>
          <a:prstGeom prst="roundRect">
            <a:avLst/>
          </a:prstGeom>
          <a:solidFill>
            <a:srgbClr val="A073F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a:latin typeface="Space Grotesk" pitchFamily="2" charset="0"/>
                <a:cs typeface="Space Grotesk" pitchFamily="2" charset="0"/>
              </a:rPr>
              <a:t>Free to use</a:t>
            </a:r>
            <a:endParaRPr lang="en-US" sz="2400">
              <a:latin typeface="Space Grotesk" pitchFamily="2" charset="0"/>
              <a:cs typeface="Space Grotesk" pitchFamily="2" charset="0"/>
            </a:endParaRPr>
          </a:p>
        </p:txBody>
      </p:sp>
      <p:sp>
        <p:nvSpPr>
          <p:cNvPr id="6" name="Rectangle: Rounded Corners 5">
            <a:extLst>
              <a:ext uri="{FF2B5EF4-FFF2-40B4-BE49-F238E27FC236}">
                <a16:creationId xmlns:a16="http://schemas.microsoft.com/office/drawing/2014/main" id="{46E130F2-1097-1204-6148-35ADC3B6183E}"/>
              </a:ext>
            </a:extLst>
          </p:cNvPr>
          <p:cNvSpPr/>
          <p:nvPr/>
        </p:nvSpPr>
        <p:spPr>
          <a:xfrm>
            <a:off x="7939315" y="2275114"/>
            <a:ext cx="2365829" cy="2612572"/>
          </a:xfrm>
          <a:prstGeom prst="roundRect">
            <a:avLst/>
          </a:prstGeom>
          <a:solidFill>
            <a:srgbClr val="A073F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a:latin typeface="Space Grotesk" pitchFamily="2" charset="0"/>
                <a:cs typeface="Space Grotesk" pitchFamily="2" charset="0"/>
              </a:rPr>
              <a:t>No</a:t>
            </a:r>
            <a:r>
              <a:rPr lang="en-US" sz="2400">
                <a:latin typeface="Space Grotesk" pitchFamily="2" charset="0"/>
                <a:cs typeface="Space Grotesk" pitchFamily="2" charset="0"/>
              </a:rPr>
              <a:t> Royalties</a:t>
            </a:r>
            <a:endParaRPr lang="es-ES" sz="2400">
              <a:latin typeface="Space Grotesk" pitchFamily="2" charset="0"/>
              <a:cs typeface="Space Grotesk" pitchFamily="2" charset="0"/>
            </a:endParaRPr>
          </a:p>
        </p:txBody>
      </p:sp>
      <p:sp>
        <p:nvSpPr>
          <p:cNvPr id="8" name="TextBox 7">
            <a:extLst>
              <a:ext uri="{FF2B5EF4-FFF2-40B4-BE49-F238E27FC236}">
                <a16:creationId xmlns:a16="http://schemas.microsoft.com/office/drawing/2014/main" id="{CDAD0EAF-6D8C-6117-DA4B-15C266C40709}"/>
              </a:ext>
            </a:extLst>
          </p:cNvPr>
          <p:cNvSpPr txBox="1"/>
          <p:nvPr/>
        </p:nvSpPr>
        <p:spPr>
          <a:xfrm>
            <a:off x="2801257" y="5370286"/>
            <a:ext cx="6096000" cy="369332"/>
          </a:xfrm>
          <a:prstGeom prst="rect">
            <a:avLst/>
          </a:prstGeom>
          <a:noFill/>
        </p:spPr>
        <p:txBody>
          <a:bodyPr wrap="square" rtlCol="0">
            <a:spAutoFit/>
          </a:bodyPr>
          <a:lstStyle/>
          <a:p>
            <a:pPr algn="ctr"/>
            <a:r>
              <a:rPr lang="es-ES" i="1">
                <a:solidFill>
                  <a:schemeClr val="bg1">
                    <a:lumMod val="50000"/>
                  </a:schemeClr>
                </a:solidFill>
                <a:latin typeface="Space Grotesk" pitchFamily="2" charset="0"/>
                <a:cs typeface="Space Grotesk" pitchFamily="2" charset="0"/>
              </a:rPr>
              <a:t>Comercial and non-comercial projects</a:t>
            </a:r>
            <a:endParaRPr lang="en-US" i="1">
              <a:solidFill>
                <a:schemeClr val="bg1">
                  <a:lumMod val="50000"/>
                </a:schemeClr>
              </a:solidFill>
              <a:latin typeface="Space Grotesk" pitchFamily="2" charset="0"/>
              <a:cs typeface="Space Grotesk" pitchFamily="2" charset="0"/>
            </a:endParaRPr>
          </a:p>
        </p:txBody>
      </p:sp>
    </p:spTree>
    <p:extLst>
      <p:ext uri="{BB962C8B-B14F-4D97-AF65-F5344CB8AC3E}">
        <p14:creationId xmlns:p14="http://schemas.microsoft.com/office/powerpoint/2010/main" val="416758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Demo</a:t>
            </a:r>
          </a:p>
        </p:txBody>
      </p:sp>
      <p:sp>
        <p:nvSpPr>
          <p:cNvPr id="3" name="Text Placeholder 2">
            <a:extLst>
              <a:ext uri="{FF2B5EF4-FFF2-40B4-BE49-F238E27FC236}">
                <a16:creationId xmlns:a16="http://schemas.microsoft.com/office/drawing/2014/main" id="{4A761EA3-8892-1A18-0093-B4B79F737056}"/>
              </a:ext>
            </a:extLst>
          </p:cNvPr>
          <p:cNvSpPr>
            <a:spLocks noGrp="1"/>
          </p:cNvSpPr>
          <p:nvPr>
            <p:ph type="body" idx="1"/>
          </p:nvPr>
        </p:nvSpPr>
        <p:spPr/>
        <p:txBody>
          <a:bodyPr/>
          <a:lstStyle/>
          <a:p>
            <a:r>
              <a:rPr lang="es-ES"/>
              <a:t>Getting started with MAUI and Evergine</a:t>
            </a:r>
            <a:endParaRPr lang="en-US"/>
          </a:p>
        </p:txBody>
      </p:sp>
    </p:spTree>
    <p:extLst>
      <p:ext uri="{BB962C8B-B14F-4D97-AF65-F5344CB8AC3E}">
        <p14:creationId xmlns:p14="http://schemas.microsoft.com/office/powerpoint/2010/main" val="124551151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2318</TotalTime>
  <Words>1396</Words>
  <Application>Microsoft Office PowerPoint</Application>
  <PresentationFormat>Widescreen</PresentationFormat>
  <Paragraphs>134</Paragraphs>
  <Slides>16</Slides>
  <Notes>13</Notes>
  <HiddenSlides>1</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Space Grotesk</vt:lpstr>
      <vt:lpstr>Consolas</vt:lpstr>
      <vt:lpstr>Segoe UI Semibold</vt:lpstr>
      <vt:lpstr>Segoe UI Light</vt:lpstr>
      <vt:lpstr>Space Grotesk Medium</vt:lpstr>
      <vt:lpstr>Segoe UI</vt:lpstr>
      <vt:lpstr>Open Sans</vt:lpstr>
      <vt:lpstr>1_Office Theme</vt:lpstr>
      <vt:lpstr>Download .NET 8 </vt:lpstr>
      <vt:lpstr>PowerPoint Presentation</vt:lpstr>
      <vt:lpstr>Building 3D apps with .Net MAUI and Evergine</vt:lpstr>
      <vt:lpstr>PowerPoint Presentation</vt:lpstr>
      <vt:lpstr>There were a huge number of requests…</vt:lpstr>
      <vt:lpstr>What is Evergine?</vt:lpstr>
      <vt:lpstr>Evergine architecture</vt:lpstr>
      <vt:lpstr>Evergine’s use</vt:lpstr>
      <vt:lpstr>Demo</vt:lpstr>
      <vt:lpstr>PowerPoint Presentation</vt:lpstr>
      <vt:lpstr>How it works</vt:lpstr>
      <vt:lpstr>Demo</vt:lpstr>
      <vt:lpstr>PowerPoint Presentation</vt:lpstr>
      <vt:lpstr>Customer story</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Javier Suárez Ruiz</cp:lastModifiedBy>
  <cp:revision>26</cp:revision>
  <dcterms:created xsi:type="dcterms:W3CDTF">2023-09-13T17:25:02Z</dcterms:created>
  <dcterms:modified xsi:type="dcterms:W3CDTF">2023-11-05T10:11:26Z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